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0" r:id="rId1"/>
  </p:sldMasterIdLst>
  <p:notesMasterIdLst>
    <p:notesMasterId r:id="rId43"/>
  </p:notesMasterIdLst>
  <p:handoutMasterIdLst>
    <p:handoutMasterId r:id="rId44"/>
  </p:handoutMasterIdLst>
  <p:sldIdLst>
    <p:sldId id="256" r:id="rId2"/>
    <p:sldId id="257" r:id="rId3"/>
    <p:sldId id="258" r:id="rId4"/>
    <p:sldId id="259" r:id="rId5"/>
    <p:sldId id="260" r:id="rId6"/>
    <p:sldId id="301" r:id="rId7"/>
    <p:sldId id="261" r:id="rId8"/>
    <p:sldId id="281" r:id="rId9"/>
    <p:sldId id="283" r:id="rId10"/>
    <p:sldId id="285" r:id="rId11"/>
    <p:sldId id="262" r:id="rId12"/>
    <p:sldId id="266" r:id="rId13"/>
    <p:sldId id="302" r:id="rId14"/>
    <p:sldId id="303" r:id="rId15"/>
    <p:sldId id="288" r:id="rId16"/>
    <p:sldId id="286" r:id="rId17"/>
    <p:sldId id="290" r:id="rId18"/>
    <p:sldId id="292" r:id="rId19"/>
    <p:sldId id="267" r:id="rId20"/>
    <p:sldId id="298" r:id="rId21"/>
    <p:sldId id="295" r:id="rId22"/>
    <p:sldId id="294" r:id="rId23"/>
    <p:sldId id="296" r:id="rId24"/>
    <p:sldId id="268" r:id="rId25"/>
    <p:sldId id="269" r:id="rId26"/>
    <p:sldId id="270" r:id="rId27"/>
    <p:sldId id="271" r:id="rId28"/>
    <p:sldId id="272" r:id="rId29"/>
    <p:sldId id="273" r:id="rId30"/>
    <p:sldId id="274" r:id="rId31"/>
    <p:sldId id="275" r:id="rId32"/>
    <p:sldId id="297" r:id="rId33"/>
    <p:sldId id="276" r:id="rId34"/>
    <p:sldId id="277" r:id="rId35"/>
    <p:sldId id="278" r:id="rId36"/>
    <p:sldId id="279" r:id="rId37"/>
    <p:sldId id="299" r:id="rId38"/>
    <p:sldId id="304" r:id="rId39"/>
    <p:sldId id="305" r:id="rId40"/>
    <p:sldId id="306" r:id="rId41"/>
    <p:sldId id="307" r:id="rId42"/>
  </p:sldIdLst>
  <p:sldSz cx="9144000" cy="6858000" type="screen4x3"/>
  <p:notesSz cx="7102475" cy="93884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snapToObjects="1">
      <p:cViewPr varScale="1">
        <p:scale>
          <a:sx n="107" d="100"/>
          <a:sy n="107" d="100"/>
        </p:scale>
        <p:origin x="1716" y="11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on Greenhalgh" userId="8870cca15dbd30e7" providerId="LiveId" clId="{006DD366-4AF1-4856-BB4E-9473F21C8E14}"/>
    <pc:docChg chg="undo custSel addSld modSld">
      <pc:chgData name="Marion Greenhalgh" userId="8870cca15dbd30e7" providerId="LiveId" clId="{006DD366-4AF1-4856-BB4E-9473F21C8E14}" dt="2026-02-09T01:51:27.285" v="3833" actId="20577"/>
      <pc:docMkLst>
        <pc:docMk/>
      </pc:docMkLst>
      <pc:sldChg chg="modSp mod">
        <pc:chgData name="Marion Greenhalgh" userId="8870cca15dbd30e7" providerId="LiveId" clId="{006DD366-4AF1-4856-BB4E-9473F21C8E14}" dt="2026-02-02T01:11:40.587" v="1418" actId="20577"/>
        <pc:sldMkLst>
          <pc:docMk/>
          <pc:sldMk cId="0" sldId="267"/>
        </pc:sldMkLst>
        <pc:spChg chg="mod">
          <ac:chgData name="Marion Greenhalgh" userId="8870cca15dbd30e7" providerId="LiveId" clId="{006DD366-4AF1-4856-BB4E-9473F21C8E14}" dt="2026-02-02T01:11:40.587" v="1418" actId="20577"/>
          <ac:spMkLst>
            <pc:docMk/>
            <pc:sldMk cId="0" sldId="267"/>
            <ac:spMk id="6" creationId="{EB954755-FE78-B617-AD8C-53395ED94028}"/>
          </ac:spMkLst>
        </pc:spChg>
      </pc:sldChg>
      <pc:sldChg chg="modSp mod">
        <pc:chgData name="Marion Greenhalgh" userId="8870cca15dbd30e7" providerId="LiveId" clId="{006DD366-4AF1-4856-BB4E-9473F21C8E14}" dt="2026-02-02T01:14:14.689" v="1435"/>
        <pc:sldMkLst>
          <pc:docMk/>
          <pc:sldMk cId="0" sldId="268"/>
        </pc:sldMkLst>
        <pc:spChg chg="mod">
          <ac:chgData name="Marion Greenhalgh" userId="8870cca15dbd30e7" providerId="LiveId" clId="{006DD366-4AF1-4856-BB4E-9473F21C8E14}" dt="2026-02-02T01:14:14.689" v="1435"/>
          <ac:spMkLst>
            <pc:docMk/>
            <pc:sldMk cId="0" sldId="268"/>
            <ac:spMk id="6" creationId="{37BC7A54-8DAC-EE37-AAF5-CB59F6416F49}"/>
          </ac:spMkLst>
        </pc:spChg>
      </pc:sldChg>
      <pc:sldChg chg="modSp mod">
        <pc:chgData name="Marion Greenhalgh" userId="8870cca15dbd30e7" providerId="LiveId" clId="{006DD366-4AF1-4856-BB4E-9473F21C8E14}" dt="2026-02-02T01:32:57.453" v="2179" actId="207"/>
        <pc:sldMkLst>
          <pc:docMk/>
          <pc:sldMk cId="0" sldId="269"/>
        </pc:sldMkLst>
        <pc:spChg chg="mod">
          <ac:chgData name="Marion Greenhalgh" userId="8870cca15dbd30e7" providerId="LiveId" clId="{006DD366-4AF1-4856-BB4E-9473F21C8E14}" dt="2026-02-02T01:32:57.453" v="2179" actId="207"/>
          <ac:spMkLst>
            <pc:docMk/>
            <pc:sldMk cId="0" sldId="269"/>
            <ac:spMk id="6" creationId="{7F034810-9748-BE60-2409-4F4718704216}"/>
          </ac:spMkLst>
        </pc:spChg>
      </pc:sldChg>
      <pc:sldChg chg="modSp mod">
        <pc:chgData name="Marion Greenhalgh" userId="8870cca15dbd30e7" providerId="LiveId" clId="{006DD366-4AF1-4856-BB4E-9473F21C8E14}" dt="2026-02-02T01:31:34.409" v="2176" actId="207"/>
        <pc:sldMkLst>
          <pc:docMk/>
          <pc:sldMk cId="0" sldId="271"/>
        </pc:sldMkLst>
        <pc:spChg chg="mod">
          <ac:chgData name="Marion Greenhalgh" userId="8870cca15dbd30e7" providerId="LiveId" clId="{006DD366-4AF1-4856-BB4E-9473F21C8E14}" dt="2026-02-02T01:31:34.409" v="2176" actId="207"/>
          <ac:spMkLst>
            <pc:docMk/>
            <pc:sldMk cId="0" sldId="271"/>
            <ac:spMk id="6" creationId="{9AF4C014-6969-3E80-261F-A8826F3BFE43}"/>
          </ac:spMkLst>
        </pc:spChg>
      </pc:sldChg>
      <pc:sldChg chg="modSp mod">
        <pc:chgData name="Marion Greenhalgh" userId="8870cca15dbd30e7" providerId="LiveId" clId="{006DD366-4AF1-4856-BB4E-9473F21C8E14}" dt="2026-01-31T02:19:11.186" v="248" actId="207"/>
        <pc:sldMkLst>
          <pc:docMk/>
          <pc:sldMk cId="0" sldId="278"/>
        </pc:sldMkLst>
        <pc:spChg chg="mod">
          <ac:chgData name="Marion Greenhalgh" userId="8870cca15dbd30e7" providerId="LiveId" clId="{006DD366-4AF1-4856-BB4E-9473F21C8E14}" dt="2026-01-31T02:19:11.186" v="248" actId="207"/>
          <ac:spMkLst>
            <pc:docMk/>
            <pc:sldMk cId="0" sldId="278"/>
            <ac:spMk id="6" creationId="{3092195B-4CE1-3BE4-26DD-8CC7D84C957C}"/>
          </ac:spMkLst>
        </pc:spChg>
      </pc:sldChg>
      <pc:sldChg chg="modSp mod">
        <pc:chgData name="Marion Greenhalgh" userId="8870cca15dbd30e7" providerId="LiveId" clId="{006DD366-4AF1-4856-BB4E-9473F21C8E14}" dt="2026-02-09T01:38:39.993" v="3335" actId="207"/>
        <pc:sldMkLst>
          <pc:docMk/>
          <pc:sldMk cId="0" sldId="279"/>
        </pc:sldMkLst>
        <pc:spChg chg="mod">
          <ac:chgData name="Marion Greenhalgh" userId="8870cca15dbd30e7" providerId="LiveId" clId="{006DD366-4AF1-4856-BB4E-9473F21C8E14}" dt="2026-02-09T01:38:39.993" v="3335" actId="207"/>
          <ac:spMkLst>
            <pc:docMk/>
            <pc:sldMk cId="0" sldId="279"/>
            <ac:spMk id="7" creationId="{471E77C4-8544-0815-D71A-521B87EAF1B4}"/>
          </ac:spMkLst>
        </pc:spChg>
      </pc:sldChg>
      <pc:sldChg chg="modSp mod">
        <pc:chgData name="Marion Greenhalgh" userId="8870cca15dbd30e7" providerId="LiveId" clId="{006DD366-4AF1-4856-BB4E-9473F21C8E14}" dt="2026-02-02T01:13:08.190" v="1425" actId="27636"/>
        <pc:sldMkLst>
          <pc:docMk/>
          <pc:sldMk cId="2992635492" sldId="294"/>
        </pc:sldMkLst>
        <pc:spChg chg="mod">
          <ac:chgData name="Marion Greenhalgh" userId="8870cca15dbd30e7" providerId="LiveId" clId="{006DD366-4AF1-4856-BB4E-9473F21C8E14}" dt="2026-02-02T01:13:08.190" v="1425" actId="27636"/>
          <ac:spMkLst>
            <pc:docMk/>
            <pc:sldMk cId="2992635492" sldId="294"/>
            <ac:spMk id="3" creationId="{65F160D3-01FE-F116-0139-5A640FB09F45}"/>
          </ac:spMkLst>
        </pc:spChg>
      </pc:sldChg>
      <pc:sldChg chg="modSp mod">
        <pc:chgData name="Marion Greenhalgh" userId="8870cca15dbd30e7" providerId="LiveId" clId="{006DD366-4AF1-4856-BB4E-9473F21C8E14}" dt="2026-02-02T01:13:20.327" v="1430" actId="20577"/>
        <pc:sldMkLst>
          <pc:docMk/>
          <pc:sldMk cId="2546871178" sldId="295"/>
        </pc:sldMkLst>
        <pc:spChg chg="mod">
          <ac:chgData name="Marion Greenhalgh" userId="8870cca15dbd30e7" providerId="LiveId" clId="{006DD366-4AF1-4856-BB4E-9473F21C8E14}" dt="2026-02-02T01:13:20.327" v="1430" actId="20577"/>
          <ac:spMkLst>
            <pc:docMk/>
            <pc:sldMk cId="2546871178" sldId="295"/>
            <ac:spMk id="3" creationId="{0D2AE59F-D9C3-0E28-793E-7EEBB8DF0BA7}"/>
          </ac:spMkLst>
        </pc:spChg>
      </pc:sldChg>
      <pc:sldChg chg="modSp mod">
        <pc:chgData name="Marion Greenhalgh" userId="8870cca15dbd30e7" providerId="LiveId" clId="{006DD366-4AF1-4856-BB4E-9473F21C8E14}" dt="2026-02-02T01:12:31.954" v="1423" actId="20577"/>
        <pc:sldMkLst>
          <pc:docMk/>
          <pc:sldMk cId="3169849831" sldId="298"/>
        </pc:sldMkLst>
        <pc:spChg chg="mod">
          <ac:chgData name="Marion Greenhalgh" userId="8870cca15dbd30e7" providerId="LiveId" clId="{006DD366-4AF1-4856-BB4E-9473F21C8E14}" dt="2026-02-02T01:12:31.954" v="1423" actId="20577"/>
          <ac:spMkLst>
            <pc:docMk/>
            <pc:sldMk cId="3169849831" sldId="298"/>
            <ac:spMk id="3" creationId="{7F42FD1F-0559-0DDF-9FC0-8645C34CDBD0}"/>
          </ac:spMkLst>
        </pc:spChg>
      </pc:sldChg>
      <pc:sldChg chg="modSp mod">
        <pc:chgData name="Marion Greenhalgh" userId="8870cca15dbd30e7" providerId="LiveId" clId="{006DD366-4AF1-4856-BB4E-9473F21C8E14}" dt="2026-02-09T01:51:27.285" v="3833" actId="20577"/>
        <pc:sldMkLst>
          <pc:docMk/>
          <pc:sldMk cId="2372783138" sldId="299"/>
        </pc:sldMkLst>
        <pc:spChg chg="mod">
          <ac:chgData name="Marion Greenhalgh" userId="8870cca15dbd30e7" providerId="LiveId" clId="{006DD366-4AF1-4856-BB4E-9473F21C8E14}" dt="2026-02-09T01:51:27.285" v="3833" actId="20577"/>
          <ac:spMkLst>
            <pc:docMk/>
            <pc:sldMk cId="2372783138" sldId="299"/>
            <ac:spMk id="3" creationId="{2ECA9FD8-E62E-3E43-5E7C-A5529B68CC69}"/>
          </ac:spMkLst>
        </pc:spChg>
      </pc:sldChg>
      <pc:sldChg chg="modSp mod">
        <pc:chgData name="Marion Greenhalgh" userId="8870cca15dbd30e7" providerId="LiveId" clId="{006DD366-4AF1-4856-BB4E-9473F21C8E14}" dt="2026-02-09T01:38:03.157" v="3334" actId="20577"/>
        <pc:sldMkLst>
          <pc:docMk/>
          <pc:sldMk cId="698912515" sldId="304"/>
        </pc:sldMkLst>
        <pc:spChg chg="mod">
          <ac:chgData name="Marion Greenhalgh" userId="8870cca15dbd30e7" providerId="LiveId" clId="{006DD366-4AF1-4856-BB4E-9473F21C8E14}" dt="2026-02-09T01:38:03.157" v="3334" actId="20577"/>
          <ac:spMkLst>
            <pc:docMk/>
            <pc:sldMk cId="698912515" sldId="304"/>
            <ac:spMk id="2" creationId="{9B63CE26-A4E2-F883-CE62-AD062BF1E2AF}"/>
          </ac:spMkLst>
        </pc:spChg>
        <pc:spChg chg="mod">
          <ac:chgData name="Marion Greenhalgh" userId="8870cca15dbd30e7" providerId="LiveId" clId="{006DD366-4AF1-4856-BB4E-9473F21C8E14}" dt="2026-02-09T01:37:40.775" v="3326" actId="27636"/>
          <ac:spMkLst>
            <pc:docMk/>
            <pc:sldMk cId="698912515" sldId="304"/>
            <ac:spMk id="3" creationId="{2D467FC3-972C-7653-A1A1-074EC74F0DC4}"/>
          </ac:spMkLst>
        </pc:spChg>
      </pc:sldChg>
      <pc:sldChg chg="modSp mod">
        <pc:chgData name="Marion Greenhalgh" userId="8870cca15dbd30e7" providerId="LiveId" clId="{006DD366-4AF1-4856-BB4E-9473F21C8E14}" dt="2026-02-09T01:37:53.374" v="3332" actId="27636"/>
        <pc:sldMkLst>
          <pc:docMk/>
          <pc:sldMk cId="2650447687" sldId="305"/>
        </pc:sldMkLst>
        <pc:spChg chg="mod">
          <ac:chgData name="Marion Greenhalgh" userId="8870cca15dbd30e7" providerId="LiveId" clId="{006DD366-4AF1-4856-BB4E-9473F21C8E14}" dt="2026-02-09T01:37:53.374" v="3332" actId="27636"/>
          <ac:spMkLst>
            <pc:docMk/>
            <pc:sldMk cId="2650447687" sldId="305"/>
            <ac:spMk id="3" creationId="{D43F540D-C7FB-FE37-C4D3-61BA0C8C2D2B}"/>
          </ac:spMkLst>
        </pc:spChg>
      </pc:sldChg>
      <pc:sldChg chg="modSp mod">
        <pc:chgData name="Marion Greenhalgh" userId="8870cca15dbd30e7" providerId="LiveId" clId="{006DD366-4AF1-4856-BB4E-9473F21C8E14}" dt="2026-02-01T02:18:20.066" v="1387" actId="207"/>
        <pc:sldMkLst>
          <pc:docMk/>
          <pc:sldMk cId="2857631894" sldId="306"/>
        </pc:sldMkLst>
        <pc:spChg chg="mod">
          <ac:chgData name="Marion Greenhalgh" userId="8870cca15dbd30e7" providerId="LiveId" clId="{006DD366-4AF1-4856-BB4E-9473F21C8E14}" dt="2026-02-01T02:18:20.066" v="1387" actId="207"/>
          <ac:spMkLst>
            <pc:docMk/>
            <pc:sldMk cId="2857631894" sldId="306"/>
            <ac:spMk id="2" creationId="{D49FA5CA-4DDF-36AA-100D-9D26218BBB9D}"/>
          </ac:spMkLst>
        </pc:spChg>
        <pc:spChg chg="mod">
          <ac:chgData name="Marion Greenhalgh" userId="8870cca15dbd30e7" providerId="LiveId" clId="{006DD366-4AF1-4856-BB4E-9473F21C8E14}" dt="2026-02-01T02:15:45.407" v="1333" actId="20577"/>
          <ac:spMkLst>
            <pc:docMk/>
            <pc:sldMk cId="2857631894" sldId="306"/>
            <ac:spMk id="3" creationId="{0581A4B3-0C21-2A22-D761-0CCFBECE7AC6}"/>
          </ac:spMkLst>
        </pc:spChg>
      </pc:sldChg>
      <pc:sldChg chg="modSp new mod">
        <pc:chgData name="Marion Greenhalgh" userId="8870cca15dbd30e7" providerId="LiveId" clId="{006DD366-4AF1-4856-BB4E-9473F21C8E14}" dt="2026-02-02T01:38:33.231" v="2268" actId="20577"/>
        <pc:sldMkLst>
          <pc:docMk/>
          <pc:sldMk cId="1783841296" sldId="307"/>
        </pc:sldMkLst>
        <pc:spChg chg="mod">
          <ac:chgData name="Marion Greenhalgh" userId="8870cca15dbd30e7" providerId="LiveId" clId="{006DD366-4AF1-4856-BB4E-9473F21C8E14}" dt="2026-02-01T02:18:12.888" v="1386" actId="207"/>
          <ac:spMkLst>
            <pc:docMk/>
            <pc:sldMk cId="1783841296" sldId="307"/>
            <ac:spMk id="2" creationId="{FE676454-D5C9-3C8D-4E93-469E2F12C54B}"/>
          </ac:spMkLst>
        </pc:spChg>
        <pc:spChg chg="mod">
          <ac:chgData name="Marion Greenhalgh" userId="8870cca15dbd30e7" providerId="LiveId" clId="{006DD366-4AF1-4856-BB4E-9473F21C8E14}" dt="2026-02-02T01:38:33.231" v="2268" actId="20577"/>
          <ac:spMkLst>
            <pc:docMk/>
            <pc:sldMk cId="1783841296" sldId="307"/>
            <ac:spMk id="3" creationId="{9EC572E1-AFBD-B652-B65A-07171B4F76E7}"/>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94A7238-7EBD-9F40-1A31-DF219E897977}"/>
              </a:ext>
            </a:extLst>
          </p:cNvPr>
          <p:cNvSpPr>
            <a:spLocks noGrp="1"/>
          </p:cNvSpPr>
          <p:nvPr>
            <p:ph type="hdr" sz="quarter"/>
          </p:nvPr>
        </p:nvSpPr>
        <p:spPr>
          <a:xfrm>
            <a:off x="0" y="0"/>
            <a:ext cx="3078163" cy="469900"/>
          </a:xfrm>
          <a:prstGeom prst="rect">
            <a:avLst/>
          </a:prstGeom>
        </p:spPr>
        <p:txBody>
          <a:bodyPr vert="horz" lIns="91440" tIns="45720" rIns="91440" bIns="45720" rtlCol="0"/>
          <a:lstStyle>
            <a:lvl1pPr algn="l">
              <a:defRPr sz="1200"/>
            </a:lvl1pPr>
          </a:lstStyle>
          <a:p>
            <a:r>
              <a:rPr lang="en-US"/>
              <a:t>St. Paul's 200th Anniversary</a:t>
            </a:r>
          </a:p>
        </p:txBody>
      </p:sp>
      <p:sp>
        <p:nvSpPr>
          <p:cNvPr id="3" name="Date Placeholder 2">
            <a:extLst>
              <a:ext uri="{FF2B5EF4-FFF2-40B4-BE49-F238E27FC236}">
                <a16:creationId xmlns:a16="http://schemas.microsoft.com/office/drawing/2014/main" id="{46EA9EE3-F689-9FF0-F4A2-8030ACE89662}"/>
              </a:ext>
            </a:extLst>
          </p:cNvPr>
          <p:cNvSpPr>
            <a:spLocks noGrp="1"/>
          </p:cNvSpPr>
          <p:nvPr>
            <p:ph type="dt" sz="quarter" idx="1"/>
          </p:nvPr>
        </p:nvSpPr>
        <p:spPr>
          <a:xfrm>
            <a:off x="4022725" y="0"/>
            <a:ext cx="3078163" cy="469900"/>
          </a:xfrm>
          <a:prstGeom prst="rect">
            <a:avLst/>
          </a:prstGeom>
        </p:spPr>
        <p:txBody>
          <a:bodyPr vert="horz" lIns="91440" tIns="45720" rIns="91440" bIns="45720" rtlCol="0"/>
          <a:lstStyle>
            <a:lvl1pPr algn="r">
              <a:defRPr sz="1200"/>
            </a:lvl1pPr>
          </a:lstStyle>
          <a:p>
            <a:fld id="{7CF22C78-D205-4575-BA89-6D25E14B92F8}" type="datetimeFigureOut">
              <a:rPr lang="en-US" smtClean="0"/>
              <a:t>2/7/2026</a:t>
            </a:fld>
            <a:endParaRPr lang="en-US"/>
          </a:p>
        </p:txBody>
      </p:sp>
      <p:sp>
        <p:nvSpPr>
          <p:cNvPr id="4" name="Footer Placeholder 3">
            <a:extLst>
              <a:ext uri="{FF2B5EF4-FFF2-40B4-BE49-F238E27FC236}">
                <a16:creationId xmlns:a16="http://schemas.microsoft.com/office/drawing/2014/main" id="{20DE1D70-7073-F9F9-AF9F-278D80D2A915}"/>
              </a:ext>
            </a:extLst>
          </p:cNvPr>
          <p:cNvSpPr>
            <a:spLocks noGrp="1"/>
          </p:cNvSpPr>
          <p:nvPr>
            <p:ph type="ftr" sz="quarter" idx="2"/>
          </p:nvPr>
        </p:nvSpPr>
        <p:spPr>
          <a:xfrm>
            <a:off x="0" y="8918575"/>
            <a:ext cx="3078163" cy="4699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A3177A48-640C-F06D-7513-E9E4238D9AC3}"/>
              </a:ext>
            </a:extLst>
          </p:cNvPr>
          <p:cNvSpPr>
            <a:spLocks noGrp="1"/>
          </p:cNvSpPr>
          <p:nvPr>
            <p:ph type="sldNum" sz="quarter" idx="3"/>
          </p:nvPr>
        </p:nvSpPr>
        <p:spPr>
          <a:xfrm>
            <a:off x="4022725" y="8918575"/>
            <a:ext cx="3078163" cy="469900"/>
          </a:xfrm>
          <a:prstGeom prst="rect">
            <a:avLst/>
          </a:prstGeom>
        </p:spPr>
        <p:txBody>
          <a:bodyPr vert="horz" lIns="91440" tIns="45720" rIns="91440" bIns="45720" rtlCol="0" anchor="b"/>
          <a:lstStyle>
            <a:lvl1pPr algn="r">
              <a:defRPr sz="1200"/>
            </a:lvl1pPr>
          </a:lstStyle>
          <a:p>
            <a:fld id="{3E623A88-FB5F-40B3-B230-9892E44E0A28}" type="slidenum">
              <a:rPr lang="en-US" smtClean="0"/>
              <a:t>‹#›</a:t>
            </a:fld>
            <a:endParaRPr lang="en-US"/>
          </a:p>
        </p:txBody>
      </p:sp>
    </p:spTree>
    <p:extLst>
      <p:ext uri="{BB962C8B-B14F-4D97-AF65-F5344CB8AC3E}">
        <p14:creationId xmlns:p14="http://schemas.microsoft.com/office/powerpoint/2010/main" val="4112844666"/>
      </p:ext>
    </p:extLst>
  </p:cSld>
  <p:clrMap bg1="lt1" tx1="dk1" bg2="lt2" tx2="dk2" accent1="accent1" accent2="accent2" accent3="accent3" accent4="accent4" accent5="accent5" accent6="accent6" hlink="hlink" folHlink="folHlink"/>
  <p:hf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r>
              <a:rPr lang="en-US"/>
              <a:t>St. Paul's 200th Anniversary</a:t>
            </a:r>
          </a:p>
        </p:txBody>
      </p:sp>
      <p:sp>
        <p:nvSpPr>
          <p:cNvPr id="3" name="Date Placeholder 2"/>
          <p:cNvSpPr>
            <a:spLocks noGrp="1"/>
          </p:cNvSpPr>
          <p:nvPr>
            <p:ph type="dt" idx="1"/>
          </p:nvPr>
        </p:nvSpPr>
        <p:spPr>
          <a:xfrm>
            <a:off x="4023092" y="0"/>
            <a:ext cx="3077739" cy="471054"/>
          </a:xfrm>
          <a:prstGeom prst="rect">
            <a:avLst/>
          </a:prstGeom>
        </p:spPr>
        <p:txBody>
          <a:bodyPr vert="horz" lIns="94229" tIns="47114" rIns="94229" bIns="47114" rtlCol="0"/>
          <a:lstStyle>
            <a:lvl1pPr algn="r">
              <a:defRPr sz="1200"/>
            </a:lvl1pPr>
          </a:lstStyle>
          <a:p>
            <a:fld id="{0C5BB86A-15FA-42CA-9F92-38A622403B91}" type="datetimeFigureOut">
              <a:rPr lang="en-US" smtClean="0"/>
              <a:t>2/7/2026</a:t>
            </a:fld>
            <a:endParaRPr lang="en-US"/>
          </a:p>
        </p:txBody>
      </p:sp>
      <p:sp>
        <p:nvSpPr>
          <p:cNvPr id="4" name="Slide Image Placeholder 3"/>
          <p:cNvSpPr>
            <a:spLocks noGrp="1" noRot="1" noChangeAspect="1"/>
          </p:cNvSpPr>
          <p:nvPr>
            <p:ph type="sldImg" idx="2"/>
          </p:nvPr>
        </p:nvSpPr>
        <p:spPr>
          <a:xfrm>
            <a:off x="1438275" y="1173163"/>
            <a:ext cx="4225925" cy="3168650"/>
          </a:xfrm>
          <a:prstGeom prst="rect">
            <a:avLst/>
          </a:prstGeom>
          <a:noFill/>
          <a:ln w="12700">
            <a:solidFill>
              <a:prstClr val="black"/>
            </a:solidFill>
          </a:ln>
        </p:spPr>
        <p:txBody>
          <a:bodyPr vert="horz" lIns="94229" tIns="47114" rIns="94229" bIns="47114" rtlCol="0" anchor="ctr"/>
          <a:lstStyle/>
          <a:p>
            <a:endParaRPr lang="en-US"/>
          </a:p>
        </p:txBody>
      </p:sp>
      <p:sp>
        <p:nvSpPr>
          <p:cNvPr id="5" name="Notes Placeholder 4"/>
          <p:cNvSpPr>
            <a:spLocks noGrp="1"/>
          </p:cNvSpPr>
          <p:nvPr>
            <p:ph type="body" sz="quarter" idx="3"/>
          </p:nvPr>
        </p:nvSpPr>
        <p:spPr>
          <a:xfrm>
            <a:off x="710248" y="4518204"/>
            <a:ext cx="5681980" cy="3696712"/>
          </a:xfrm>
          <a:prstGeom prst="rect">
            <a:avLst/>
          </a:prstGeom>
        </p:spPr>
        <p:txBody>
          <a:bodyPr vert="horz" lIns="94229" tIns="47114" rIns="94229" bIns="4711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71053"/>
          </a:xfrm>
          <a:prstGeom prst="rect">
            <a:avLst/>
          </a:prstGeom>
        </p:spPr>
        <p:txBody>
          <a:bodyPr vert="horz" lIns="94229" tIns="47114" rIns="94229" bIns="47114" rtlCol="0" anchor="b"/>
          <a:lstStyle>
            <a:lvl1pPr algn="l">
              <a:defRPr sz="1200"/>
            </a:lvl1pPr>
          </a:lstStyle>
          <a:p>
            <a:endParaRPr lang="en-US"/>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9" tIns="47114" rIns="94229" bIns="47114" rtlCol="0" anchor="b"/>
          <a:lstStyle>
            <a:lvl1pPr algn="r">
              <a:defRPr sz="1200"/>
            </a:lvl1pPr>
          </a:lstStyle>
          <a:p>
            <a:fld id="{625CADC5-2D20-4DD6-9F1D-90B9128D0A81}" type="slidenum">
              <a:rPr lang="en-US" smtClean="0"/>
              <a:t>‹#›</a:t>
            </a:fld>
            <a:endParaRPr lang="en-US"/>
          </a:p>
        </p:txBody>
      </p:sp>
    </p:spTree>
    <p:extLst>
      <p:ext uri="{BB962C8B-B14F-4D97-AF65-F5344CB8AC3E}">
        <p14:creationId xmlns:p14="http://schemas.microsoft.com/office/powerpoint/2010/main" val="507687074"/>
      </p:ext>
    </p:extLst>
  </p:cSld>
  <p:clrMap bg1="lt1" tx1="dk1" bg2="lt2" tx2="dk2" accent1="accent1" accent2="accent2" accent3="accent3" accent4="accent4" accent5="accent5" accent6="accent6" hlink="hlink" folHlink="folHlink"/>
  <p:hf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p:nvPr>
        </p:nvSpPr>
        <p:spPr/>
        <p:txBody>
          <a:bodyPr/>
          <a:lstStyle/>
          <a:p>
            <a:r>
              <a:rPr lang="en-US"/>
              <a:t>St. Paul's 200th Anniversary</a:t>
            </a:r>
          </a:p>
        </p:txBody>
      </p:sp>
      <p:sp>
        <p:nvSpPr>
          <p:cNvPr id="5" name="Footer Placeholder 4"/>
          <p:cNvSpPr>
            <a:spLocks noGrp="1"/>
          </p:cNvSpPr>
          <p:nvPr>
            <p:ph type="ftr" sz="quarter" idx="4"/>
          </p:nvPr>
        </p:nvSpPr>
        <p:spPr/>
        <p:txBody>
          <a:bodyPr/>
          <a:lstStyle/>
          <a:p>
            <a:endParaRPr lang="en-US"/>
          </a:p>
        </p:txBody>
      </p:sp>
      <p:sp>
        <p:nvSpPr>
          <p:cNvPr id="6" name="Slide Number Placeholder 5"/>
          <p:cNvSpPr>
            <a:spLocks noGrp="1"/>
          </p:cNvSpPr>
          <p:nvPr>
            <p:ph type="sldNum" sz="quarter" idx="5"/>
          </p:nvPr>
        </p:nvSpPr>
        <p:spPr/>
        <p:txBody>
          <a:bodyPr/>
          <a:lstStyle/>
          <a:p>
            <a:fld id="{625CADC5-2D20-4DD6-9F1D-90B9128D0A81}" type="slidenum">
              <a:rPr lang="en-US" smtClean="0"/>
              <a:t>21</a:t>
            </a:fld>
            <a:endParaRPr lang="en-US"/>
          </a:p>
        </p:txBody>
      </p:sp>
    </p:spTree>
    <p:extLst>
      <p:ext uri="{BB962C8B-B14F-4D97-AF65-F5344CB8AC3E}">
        <p14:creationId xmlns:p14="http://schemas.microsoft.com/office/powerpoint/2010/main" val="278448461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874448-4C6C-8F7C-ED1E-B125F913DB14}"/>
              </a:ext>
            </a:extLst>
          </p:cNvPr>
          <p:cNvSpPr>
            <a:spLocks noGrp="1"/>
          </p:cNvSpPr>
          <p:nvPr>
            <p:ph type="ctrTitle"/>
          </p:nvPr>
        </p:nvSpPr>
        <p:spPr>
          <a:xfrm>
            <a:off x="1210112" y="528506"/>
            <a:ext cx="6858000" cy="1577132"/>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F93F391B-59C5-ACF9-4D9A-7EDF20EF7F4D}"/>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0E5BD39A-5F19-50B8-FBD4-0CE2AA0AD3FD}"/>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0254C45F-FAC4-C120-B658-45F00C4DAC30}"/>
              </a:ext>
            </a:extLst>
          </p:cNvPr>
          <p:cNvSpPr>
            <a:spLocks noGrp="1"/>
          </p:cNvSpPr>
          <p:nvPr>
            <p:ph type="ftr" sz="quarter" idx="11"/>
          </p:nvPr>
        </p:nvSpPr>
        <p:spPr/>
        <p:txBody>
          <a:bodyPr/>
          <a:lstStyle/>
          <a:p>
            <a:r>
              <a:rPr lang="en-US"/>
              <a:t>St. Paul's Syracuse</a:t>
            </a:r>
            <a:endParaRPr lang="en-US" dirty="0"/>
          </a:p>
        </p:txBody>
      </p:sp>
      <p:sp>
        <p:nvSpPr>
          <p:cNvPr id="6" name="Slide Number Placeholder 5">
            <a:extLst>
              <a:ext uri="{FF2B5EF4-FFF2-40B4-BE49-F238E27FC236}">
                <a16:creationId xmlns:a16="http://schemas.microsoft.com/office/drawing/2014/main" id="{7382C8B1-6CCB-703B-465E-83E775EDFE1F}"/>
              </a:ext>
            </a:extLst>
          </p:cNvPr>
          <p:cNvSpPr>
            <a:spLocks noGrp="1"/>
          </p:cNvSpPr>
          <p:nvPr>
            <p:ph type="sldNum" sz="quarter" idx="12"/>
          </p:nvPr>
        </p:nvSpPr>
        <p:spPr/>
        <p:txBody>
          <a:bodyPr/>
          <a:lstStyle/>
          <a:p>
            <a:fld id="{6BA51501-9E64-4CFA-A450-83960C307C87}" type="slidenum">
              <a:rPr lang="en-US" smtClean="0"/>
              <a:t>‹#›</a:t>
            </a:fld>
            <a:endParaRPr lang="en-US" dirty="0"/>
          </a:p>
        </p:txBody>
      </p:sp>
      <p:pic>
        <p:nvPicPr>
          <p:cNvPr id="8" name="Picture 7">
            <a:extLst>
              <a:ext uri="{FF2B5EF4-FFF2-40B4-BE49-F238E27FC236}">
                <a16:creationId xmlns:a16="http://schemas.microsoft.com/office/drawing/2014/main" id="{DF596DE1-F5DD-3583-BBA9-A587540D95F4}"/>
              </a:ext>
            </a:extLst>
          </p:cNvPr>
          <p:cNvPicPr>
            <a:picLocks noChangeAspect="1"/>
          </p:cNvPicPr>
          <p:nvPr userDrawn="1"/>
        </p:nvPicPr>
        <p:blipFill>
          <a:blip r:embed="rId2"/>
          <a:stretch>
            <a:fillRect/>
          </a:stretch>
        </p:blipFill>
        <p:spPr>
          <a:xfrm>
            <a:off x="6632723" y="591464"/>
            <a:ext cx="1563321" cy="1451216"/>
          </a:xfrm>
          <a:prstGeom prst="rect">
            <a:avLst/>
          </a:prstGeom>
        </p:spPr>
      </p:pic>
    </p:spTree>
    <p:extLst>
      <p:ext uri="{BB962C8B-B14F-4D97-AF65-F5344CB8AC3E}">
        <p14:creationId xmlns:p14="http://schemas.microsoft.com/office/powerpoint/2010/main" val="18766042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119B2E-0711-DBB7-C56B-55CB6E9FFA2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26F3A25-8618-223E-3994-5556B098418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42B1957-9671-DD46-8017-BB66F71D79E9}"/>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E8F55C1A-FF25-2333-E46B-99FD0C67758F}"/>
              </a:ext>
            </a:extLst>
          </p:cNvPr>
          <p:cNvSpPr>
            <a:spLocks noGrp="1"/>
          </p:cNvSpPr>
          <p:nvPr>
            <p:ph type="ftr" sz="quarter" idx="11"/>
          </p:nvPr>
        </p:nvSpPr>
        <p:spPr/>
        <p:txBody>
          <a:bodyPr/>
          <a:lstStyle/>
          <a:p>
            <a:r>
              <a:rPr lang="en-US"/>
              <a:t>St. Paul's Syracuse</a:t>
            </a:r>
          </a:p>
        </p:txBody>
      </p:sp>
      <p:sp>
        <p:nvSpPr>
          <p:cNvPr id="6" name="Slide Number Placeholder 5">
            <a:extLst>
              <a:ext uri="{FF2B5EF4-FFF2-40B4-BE49-F238E27FC236}">
                <a16:creationId xmlns:a16="http://schemas.microsoft.com/office/drawing/2014/main" id="{A515884E-8AE5-0435-A6D5-E8D691210179}"/>
              </a:ext>
            </a:extLst>
          </p:cNvPr>
          <p:cNvSpPr>
            <a:spLocks noGrp="1"/>
          </p:cNvSpPr>
          <p:nvPr>
            <p:ph type="sldNum" sz="quarter" idx="12"/>
          </p:nvPr>
        </p:nvSpPr>
        <p:spPr/>
        <p:txBody>
          <a:bodyPr/>
          <a:lstStyle/>
          <a:p>
            <a:fld id="{6BA51501-9E64-4CFA-A450-83960C307C87}" type="slidenum">
              <a:rPr lang="en-US" smtClean="0"/>
              <a:t>‹#›</a:t>
            </a:fld>
            <a:endParaRPr lang="en-US"/>
          </a:p>
        </p:txBody>
      </p:sp>
    </p:spTree>
    <p:extLst>
      <p:ext uri="{BB962C8B-B14F-4D97-AF65-F5344CB8AC3E}">
        <p14:creationId xmlns:p14="http://schemas.microsoft.com/office/powerpoint/2010/main" val="29368346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C05CDAD-0098-8BD7-FF18-A12CEB04398B}"/>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EA7A83A-C264-B798-FC83-E6F2DC42460A}"/>
              </a:ext>
            </a:extLst>
          </p:cNvPr>
          <p:cNvSpPr>
            <a:spLocks noGrp="1"/>
          </p:cNvSpPr>
          <p:nvPr>
            <p:ph type="body" orient="vert" idx="1"/>
          </p:nvPr>
        </p:nvSpPr>
        <p:spPr>
          <a:xfrm>
            <a:off x="628650" y="365125"/>
            <a:ext cx="57626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5C8EF09-1CD8-29D6-592E-DFF48D327831}"/>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1903F65D-AC52-CC36-B91E-205FA8C1B92F}"/>
              </a:ext>
            </a:extLst>
          </p:cNvPr>
          <p:cNvSpPr>
            <a:spLocks noGrp="1"/>
          </p:cNvSpPr>
          <p:nvPr>
            <p:ph type="ftr" sz="quarter" idx="11"/>
          </p:nvPr>
        </p:nvSpPr>
        <p:spPr/>
        <p:txBody>
          <a:bodyPr/>
          <a:lstStyle/>
          <a:p>
            <a:r>
              <a:rPr lang="en-US"/>
              <a:t>St. Paul's Syracuse</a:t>
            </a:r>
          </a:p>
        </p:txBody>
      </p:sp>
      <p:sp>
        <p:nvSpPr>
          <p:cNvPr id="6" name="Slide Number Placeholder 5">
            <a:extLst>
              <a:ext uri="{FF2B5EF4-FFF2-40B4-BE49-F238E27FC236}">
                <a16:creationId xmlns:a16="http://schemas.microsoft.com/office/drawing/2014/main" id="{9DE05AE9-A14A-26E9-EC42-FEBDA543DD38}"/>
              </a:ext>
            </a:extLst>
          </p:cNvPr>
          <p:cNvSpPr>
            <a:spLocks noGrp="1"/>
          </p:cNvSpPr>
          <p:nvPr>
            <p:ph type="sldNum" sz="quarter" idx="12"/>
          </p:nvPr>
        </p:nvSpPr>
        <p:spPr/>
        <p:txBody>
          <a:bodyPr/>
          <a:lstStyle/>
          <a:p>
            <a:fld id="{6BA51501-9E64-4CFA-A450-83960C307C87}" type="slidenum">
              <a:rPr lang="en-US" smtClean="0"/>
              <a:t>‹#›</a:t>
            </a:fld>
            <a:endParaRPr lang="en-US"/>
          </a:p>
        </p:txBody>
      </p:sp>
    </p:spTree>
    <p:extLst>
      <p:ext uri="{BB962C8B-B14F-4D97-AF65-F5344CB8AC3E}">
        <p14:creationId xmlns:p14="http://schemas.microsoft.com/office/powerpoint/2010/main" val="6043747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A7BA0F-B540-8E67-77A5-7E161EEB2F99}"/>
              </a:ext>
            </a:extLst>
          </p:cNvPr>
          <p:cNvSpPr>
            <a:spLocks noGrp="1"/>
          </p:cNvSpPr>
          <p:nvPr>
            <p:ph type="title"/>
          </p:nvPr>
        </p:nvSpPr>
        <p:spPr/>
        <p:txBody>
          <a:bodyPr/>
          <a:lstStyle>
            <a:lvl1pPr algn="ctr">
              <a:defRPr/>
            </a:lvl1pPr>
          </a:lstStyle>
          <a:p>
            <a:r>
              <a:rPr lang="en-US" dirty="0"/>
              <a:t>Click to edit Master title style</a:t>
            </a:r>
          </a:p>
        </p:txBody>
      </p:sp>
      <p:sp>
        <p:nvSpPr>
          <p:cNvPr id="3" name="Content Placeholder 2">
            <a:extLst>
              <a:ext uri="{FF2B5EF4-FFF2-40B4-BE49-F238E27FC236}">
                <a16:creationId xmlns:a16="http://schemas.microsoft.com/office/drawing/2014/main" id="{91B020C2-DB72-EE06-8848-0F8A9C112C9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25E72303-AD03-2904-1ACF-D8CB08FD163E}"/>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9DC82175-18C3-DB10-3143-4B610D4B7AE5}"/>
              </a:ext>
            </a:extLst>
          </p:cNvPr>
          <p:cNvSpPr>
            <a:spLocks noGrp="1"/>
          </p:cNvSpPr>
          <p:nvPr>
            <p:ph type="ftr" sz="quarter" idx="11"/>
          </p:nvPr>
        </p:nvSpPr>
        <p:spPr/>
        <p:txBody>
          <a:bodyPr/>
          <a:lstStyle/>
          <a:p>
            <a:r>
              <a:rPr lang="en-US"/>
              <a:t>St. Paul's Syracuse</a:t>
            </a:r>
          </a:p>
        </p:txBody>
      </p:sp>
      <p:sp>
        <p:nvSpPr>
          <p:cNvPr id="6" name="Slide Number Placeholder 5">
            <a:extLst>
              <a:ext uri="{FF2B5EF4-FFF2-40B4-BE49-F238E27FC236}">
                <a16:creationId xmlns:a16="http://schemas.microsoft.com/office/drawing/2014/main" id="{0085F7DE-1A26-E4A6-177C-3D76D8E3AB63}"/>
              </a:ext>
            </a:extLst>
          </p:cNvPr>
          <p:cNvSpPr>
            <a:spLocks noGrp="1"/>
          </p:cNvSpPr>
          <p:nvPr>
            <p:ph type="sldNum" sz="quarter" idx="12"/>
          </p:nvPr>
        </p:nvSpPr>
        <p:spPr/>
        <p:txBody>
          <a:bodyPr/>
          <a:lstStyle/>
          <a:p>
            <a:fld id="{6BA51501-9E64-4CFA-A450-83960C307C87}" type="slidenum">
              <a:rPr lang="en-US" smtClean="0"/>
              <a:t>‹#›</a:t>
            </a:fld>
            <a:endParaRPr lang="en-US"/>
          </a:p>
        </p:txBody>
      </p:sp>
    </p:spTree>
    <p:extLst>
      <p:ext uri="{BB962C8B-B14F-4D97-AF65-F5344CB8AC3E}">
        <p14:creationId xmlns:p14="http://schemas.microsoft.com/office/powerpoint/2010/main" val="38758651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43621D-88DC-2334-B920-DC10F680FF36}"/>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78F61BB-7CDA-4FFF-B57F-7BE245987804}"/>
              </a:ext>
            </a:extLst>
          </p:cNvPr>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B4DF9ED-A322-08C2-8B4D-A08BE9FCDC40}"/>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64209449-15EC-51EB-B5FC-1009EE06283F}"/>
              </a:ext>
            </a:extLst>
          </p:cNvPr>
          <p:cNvSpPr>
            <a:spLocks noGrp="1"/>
          </p:cNvSpPr>
          <p:nvPr>
            <p:ph type="ftr" sz="quarter" idx="11"/>
          </p:nvPr>
        </p:nvSpPr>
        <p:spPr/>
        <p:txBody>
          <a:bodyPr/>
          <a:lstStyle/>
          <a:p>
            <a:r>
              <a:rPr lang="en-US"/>
              <a:t>St. Paul's Syracuse</a:t>
            </a:r>
          </a:p>
        </p:txBody>
      </p:sp>
      <p:sp>
        <p:nvSpPr>
          <p:cNvPr id="6" name="Slide Number Placeholder 5">
            <a:extLst>
              <a:ext uri="{FF2B5EF4-FFF2-40B4-BE49-F238E27FC236}">
                <a16:creationId xmlns:a16="http://schemas.microsoft.com/office/drawing/2014/main" id="{7A51C30B-7DF3-75F2-17F1-161FA3697287}"/>
              </a:ext>
            </a:extLst>
          </p:cNvPr>
          <p:cNvSpPr>
            <a:spLocks noGrp="1"/>
          </p:cNvSpPr>
          <p:nvPr>
            <p:ph type="sldNum" sz="quarter" idx="12"/>
          </p:nvPr>
        </p:nvSpPr>
        <p:spPr/>
        <p:txBody>
          <a:bodyPr/>
          <a:lstStyle/>
          <a:p>
            <a:fld id="{6BA51501-9E64-4CFA-A450-83960C307C87}" type="slidenum">
              <a:rPr lang="en-US" smtClean="0"/>
              <a:t>‹#›</a:t>
            </a:fld>
            <a:endParaRPr lang="en-US"/>
          </a:p>
        </p:txBody>
      </p:sp>
    </p:spTree>
    <p:extLst>
      <p:ext uri="{BB962C8B-B14F-4D97-AF65-F5344CB8AC3E}">
        <p14:creationId xmlns:p14="http://schemas.microsoft.com/office/powerpoint/2010/main" val="39753451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B3EFD0-2F3C-6424-1130-D4499193EF8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93313A0-38F7-C3AC-14BF-1F329AA77B83}"/>
              </a:ext>
            </a:extLst>
          </p:cNvPr>
          <p:cNvSpPr>
            <a:spLocks noGrp="1"/>
          </p:cNvSpPr>
          <p:nvPr>
            <p:ph sz="half" idx="1"/>
          </p:nvPr>
        </p:nvSpPr>
        <p:spPr>
          <a:xfrm>
            <a:off x="628650" y="1825625"/>
            <a:ext cx="386715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8EE2EC1-306C-EDCD-44B4-E1B2E0B8A763}"/>
              </a:ext>
            </a:extLst>
          </p:cNvPr>
          <p:cNvSpPr>
            <a:spLocks noGrp="1"/>
          </p:cNvSpPr>
          <p:nvPr>
            <p:ph sz="half" idx="2"/>
          </p:nvPr>
        </p:nvSpPr>
        <p:spPr>
          <a:xfrm>
            <a:off x="464820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D966EF3-AC03-AD4C-AC65-223AF1629BEB}"/>
              </a:ext>
            </a:extLst>
          </p:cNvPr>
          <p:cNvSpPr>
            <a:spLocks noGrp="1"/>
          </p:cNvSpPr>
          <p:nvPr>
            <p:ph type="dt" sz="half" idx="10"/>
          </p:nvPr>
        </p:nvSpPr>
        <p:spPr/>
        <p:txBody>
          <a:bodyPr/>
          <a:lstStyle/>
          <a:p>
            <a:endParaRPr lang="en-US"/>
          </a:p>
        </p:txBody>
      </p:sp>
      <p:sp>
        <p:nvSpPr>
          <p:cNvPr id="6" name="Footer Placeholder 5">
            <a:extLst>
              <a:ext uri="{FF2B5EF4-FFF2-40B4-BE49-F238E27FC236}">
                <a16:creationId xmlns:a16="http://schemas.microsoft.com/office/drawing/2014/main" id="{7ABF2105-5B30-5834-A080-C16E3DB4EAA1}"/>
              </a:ext>
            </a:extLst>
          </p:cNvPr>
          <p:cNvSpPr>
            <a:spLocks noGrp="1"/>
          </p:cNvSpPr>
          <p:nvPr>
            <p:ph type="ftr" sz="quarter" idx="11"/>
          </p:nvPr>
        </p:nvSpPr>
        <p:spPr/>
        <p:txBody>
          <a:bodyPr/>
          <a:lstStyle/>
          <a:p>
            <a:r>
              <a:rPr lang="en-US"/>
              <a:t>St. Paul's Syracuse</a:t>
            </a:r>
          </a:p>
        </p:txBody>
      </p:sp>
      <p:sp>
        <p:nvSpPr>
          <p:cNvPr id="7" name="Slide Number Placeholder 6">
            <a:extLst>
              <a:ext uri="{FF2B5EF4-FFF2-40B4-BE49-F238E27FC236}">
                <a16:creationId xmlns:a16="http://schemas.microsoft.com/office/drawing/2014/main" id="{55F3492A-D0AB-4B2B-41BA-834F27D0C2AE}"/>
              </a:ext>
            </a:extLst>
          </p:cNvPr>
          <p:cNvSpPr>
            <a:spLocks noGrp="1"/>
          </p:cNvSpPr>
          <p:nvPr>
            <p:ph type="sldNum" sz="quarter" idx="12"/>
          </p:nvPr>
        </p:nvSpPr>
        <p:spPr/>
        <p:txBody>
          <a:bodyPr/>
          <a:lstStyle/>
          <a:p>
            <a:fld id="{6BA51501-9E64-4CFA-A450-83960C307C87}" type="slidenum">
              <a:rPr lang="en-US" smtClean="0"/>
              <a:t>‹#›</a:t>
            </a:fld>
            <a:endParaRPr lang="en-US"/>
          </a:p>
        </p:txBody>
      </p:sp>
    </p:spTree>
    <p:extLst>
      <p:ext uri="{BB962C8B-B14F-4D97-AF65-F5344CB8AC3E}">
        <p14:creationId xmlns:p14="http://schemas.microsoft.com/office/powerpoint/2010/main" val="1726701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DFEA55-B057-EEB7-9596-AC2DBC6716AA}"/>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3AE0C75-30D1-31EF-0A44-FCFD03FEF12C}"/>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D09CC92-0E34-695F-F303-254B5B0A0606}"/>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631FC51-B1C5-DFAF-413E-C5FFABBA1123}"/>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AE33132-DB7F-E142-2844-7AF85F5D9FA3}"/>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DF3318B-03E9-123F-2857-38EC70FE0BF4}"/>
              </a:ext>
            </a:extLst>
          </p:cNvPr>
          <p:cNvSpPr>
            <a:spLocks noGrp="1"/>
          </p:cNvSpPr>
          <p:nvPr>
            <p:ph type="dt" sz="half" idx="10"/>
          </p:nvPr>
        </p:nvSpPr>
        <p:spPr/>
        <p:txBody>
          <a:bodyPr/>
          <a:lstStyle/>
          <a:p>
            <a:endParaRPr lang="en-US"/>
          </a:p>
        </p:txBody>
      </p:sp>
      <p:sp>
        <p:nvSpPr>
          <p:cNvPr id="8" name="Footer Placeholder 7">
            <a:extLst>
              <a:ext uri="{FF2B5EF4-FFF2-40B4-BE49-F238E27FC236}">
                <a16:creationId xmlns:a16="http://schemas.microsoft.com/office/drawing/2014/main" id="{89696626-860B-ABF8-85BE-726340004A5B}"/>
              </a:ext>
            </a:extLst>
          </p:cNvPr>
          <p:cNvSpPr>
            <a:spLocks noGrp="1"/>
          </p:cNvSpPr>
          <p:nvPr>
            <p:ph type="ftr" sz="quarter" idx="11"/>
          </p:nvPr>
        </p:nvSpPr>
        <p:spPr/>
        <p:txBody>
          <a:bodyPr/>
          <a:lstStyle/>
          <a:p>
            <a:r>
              <a:rPr lang="en-US"/>
              <a:t>St. Paul's Syracuse</a:t>
            </a:r>
          </a:p>
        </p:txBody>
      </p:sp>
      <p:sp>
        <p:nvSpPr>
          <p:cNvPr id="9" name="Slide Number Placeholder 8">
            <a:extLst>
              <a:ext uri="{FF2B5EF4-FFF2-40B4-BE49-F238E27FC236}">
                <a16:creationId xmlns:a16="http://schemas.microsoft.com/office/drawing/2014/main" id="{D124F93F-AA23-79BF-8DDE-45BBFB6FBD82}"/>
              </a:ext>
            </a:extLst>
          </p:cNvPr>
          <p:cNvSpPr>
            <a:spLocks noGrp="1"/>
          </p:cNvSpPr>
          <p:nvPr>
            <p:ph type="sldNum" sz="quarter" idx="12"/>
          </p:nvPr>
        </p:nvSpPr>
        <p:spPr/>
        <p:txBody>
          <a:bodyPr/>
          <a:lstStyle/>
          <a:p>
            <a:fld id="{6BA51501-9E64-4CFA-A450-83960C307C87}" type="slidenum">
              <a:rPr lang="en-US" smtClean="0"/>
              <a:t>‹#›</a:t>
            </a:fld>
            <a:endParaRPr lang="en-US"/>
          </a:p>
        </p:txBody>
      </p:sp>
    </p:spTree>
    <p:extLst>
      <p:ext uri="{BB962C8B-B14F-4D97-AF65-F5344CB8AC3E}">
        <p14:creationId xmlns:p14="http://schemas.microsoft.com/office/powerpoint/2010/main" val="13315579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1A2580-93E0-B185-5AE3-427662335E0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7A252A5-FA8C-9311-06BA-3D4D363BC7C8}"/>
              </a:ext>
            </a:extLst>
          </p:cNvPr>
          <p:cNvSpPr>
            <a:spLocks noGrp="1"/>
          </p:cNvSpPr>
          <p:nvPr>
            <p:ph type="dt" sz="half" idx="10"/>
          </p:nvPr>
        </p:nvSpPr>
        <p:spPr/>
        <p:txBody>
          <a:bodyPr/>
          <a:lstStyle/>
          <a:p>
            <a:endParaRPr lang="en-US"/>
          </a:p>
        </p:txBody>
      </p:sp>
      <p:sp>
        <p:nvSpPr>
          <p:cNvPr id="4" name="Footer Placeholder 3">
            <a:extLst>
              <a:ext uri="{FF2B5EF4-FFF2-40B4-BE49-F238E27FC236}">
                <a16:creationId xmlns:a16="http://schemas.microsoft.com/office/drawing/2014/main" id="{F983A660-21F6-853C-4B81-8EDAC0D60E60}"/>
              </a:ext>
            </a:extLst>
          </p:cNvPr>
          <p:cNvSpPr>
            <a:spLocks noGrp="1"/>
          </p:cNvSpPr>
          <p:nvPr>
            <p:ph type="ftr" sz="quarter" idx="11"/>
          </p:nvPr>
        </p:nvSpPr>
        <p:spPr/>
        <p:txBody>
          <a:bodyPr/>
          <a:lstStyle/>
          <a:p>
            <a:r>
              <a:rPr lang="en-US"/>
              <a:t>St. Paul's Syracuse</a:t>
            </a:r>
          </a:p>
        </p:txBody>
      </p:sp>
      <p:sp>
        <p:nvSpPr>
          <p:cNvPr id="5" name="Slide Number Placeholder 4">
            <a:extLst>
              <a:ext uri="{FF2B5EF4-FFF2-40B4-BE49-F238E27FC236}">
                <a16:creationId xmlns:a16="http://schemas.microsoft.com/office/drawing/2014/main" id="{29BF4207-BEFE-951D-A514-DEC79DE5344D}"/>
              </a:ext>
            </a:extLst>
          </p:cNvPr>
          <p:cNvSpPr>
            <a:spLocks noGrp="1"/>
          </p:cNvSpPr>
          <p:nvPr>
            <p:ph type="sldNum" sz="quarter" idx="12"/>
          </p:nvPr>
        </p:nvSpPr>
        <p:spPr/>
        <p:txBody>
          <a:bodyPr/>
          <a:lstStyle/>
          <a:p>
            <a:fld id="{6BA51501-9E64-4CFA-A450-83960C307C87}" type="slidenum">
              <a:rPr lang="en-US" smtClean="0"/>
              <a:t>‹#›</a:t>
            </a:fld>
            <a:endParaRPr lang="en-US"/>
          </a:p>
        </p:txBody>
      </p:sp>
    </p:spTree>
    <p:extLst>
      <p:ext uri="{BB962C8B-B14F-4D97-AF65-F5344CB8AC3E}">
        <p14:creationId xmlns:p14="http://schemas.microsoft.com/office/powerpoint/2010/main" val="26590808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40235BA-07B5-1F6A-6211-43A0E48C1B8F}"/>
              </a:ext>
            </a:extLst>
          </p:cNvPr>
          <p:cNvSpPr>
            <a:spLocks noGrp="1"/>
          </p:cNvSpPr>
          <p:nvPr>
            <p:ph type="dt" sz="half" idx="10"/>
          </p:nvPr>
        </p:nvSpPr>
        <p:spPr/>
        <p:txBody>
          <a:bodyPr/>
          <a:lstStyle/>
          <a:p>
            <a:endParaRPr lang="en-US"/>
          </a:p>
        </p:txBody>
      </p:sp>
      <p:sp>
        <p:nvSpPr>
          <p:cNvPr id="3" name="Footer Placeholder 2">
            <a:extLst>
              <a:ext uri="{FF2B5EF4-FFF2-40B4-BE49-F238E27FC236}">
                <a16:creationId xmlns:a16="http://schemas.microsoft.com/office/drawing/2014/main" id="{5A362AA9-56C6-4CBB-706B-849A229467AA}"/>
              </a:ext>
            </a:extLst>
          </p:cNvPr>
          <p:cNvSpPr>
            <a:spLocks noGrp="1"/>
          </p:cNvSpPr>
          <p:nvPr>
            <p:ph type="ftr" sz="quarter" idx="11"/>
          </p:nvPr>
        </p:nvSpPr>
        <p:spPr/>
        <p:txBody>
          <a:bodyPr/>
          <a:lstStyle/>
          <a:p>
            <a:r>
              <a:rPr lang="en-US"/>
              <a:t>St. Paul's Syracuse</a:t>
            </a:r>
          </a:p>
        </p:txBody>
      </p:sp>
      <p:sp>
        <p:nvSpPr>
          <p:cNvPr id="4" name="Slide Number Placeholder 3">
            <a:extLst>
              <a:ext uri="{FF2B5EF4-FFF2-40B4-BE49-F238E27FC236}">
                <a16:creationId xmlns:a16="http://schemas.microsoft.com/office/drawing/2014/main" id="{C0B4030B-8760-43C6-9668-E671C56F87C3}"/>
              </a:ext>
            </a:extLst>
          </p:cNvPr>
          <p:cNvSpPr>
            <a:spLocks noGrp="1"/>
          </p:cNvSpPr>
          <p:nvPr>
            <p:ph type="sldNum" sz="quarter" idx="12"/>
          </p:nvPr>
        </p:nvSpPr>
        <p:spPr/>
        <p:txBody>
          <a:bodyPr/>
          <a:lstStyle/>
          <a:p>
            <a:fld id="{6BA51501-9E64-4CFA-A450-83960C307C87}" type="slidenum">
              <a:rPr lang="en-US" smtClean="0"/>
              <a:t>‹#›</a:t>
            </a:fld>
            <a:endParaRPr lang="en-US"/>
          </a:p>
        </p:txBody>
      </p:sp>
    </p:spTree>
    <p:extLst>
      <p:ext uri="{BB962C8B-B14F-4D97-AF65-F5344CB8AC3E}">
        <p14:creationId xmlns:p14="http://schemas.microsoft.com/office/powerpoint/2010/main" val="28149625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1FA649-A6B7-7D6C-9379-D06C11155F17}"/>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9C3CC0F-3F3C-A8A4-D425-D3633A2612CA}"/>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7936E53-088A-E0E3-6C4A-0EA192EAE0B9}"/>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358A0C7-0DF1-9589-506B-EDFD64F812BD}"/>
              </a:ext>
            </a:extLst>
          </p:cNvPr>
          <p:cNvSpPr>
            <a:spLocks noGrp="1"/>
          </p:cNvSpPr>
          <p:nvPr>
            <p:ph type="dt" sz="half" idx="10"/>
          </p:nvPr>
        </p:nvSpPr>
        <p:spPr/>
        <p:txBody>
          <a:bodyPr/>
          <a:lstStyle/>
          <a:p>
            <a:endParaRPr lang="en-US"/>
          </a:p>
        </p:txBody>
      </p:sp>
      <p:sp>
        <p:nvSpPr>
          <p:cNvPr id="6" name="Footer Placeholder 5">
            <a:extLst>
              <a:ext uri="{FF2B5EF4-FFF2-40B4-BE49-F238E27FC236}">
                <a16:creationId xmlns:a16="http://schemas.microsoft.com/office/drawing/2014/main" id="{80019238-DBD1-A6B6-BD75-34BBF11271B2}"/>
              </a:ext>
            </a:extLst>
          </p:cNvPr>
          <p:cNvSpPr>
            <a:spLocks noGrp="1"/>
          </p:cNvSpPr>
          <p:nvPr>
            <p:ph type="ftr" sz="quarter" idx="11"/>
          </p:nvPr>
        </p:nvSpPr>
        <p:spPr/>
        <p:txBody>
          <a:bodyPr/>
          <a:lstStyle/>
          <a:p>
            <a:r>
              <a:rPr lang="en-US"/>
              <a:t>St. Paul's Syracuse</a:t>
            </a:r>
          </a:p>
        </p:txBody>
      </p:sp>
      <p:sp>
        <p:nvSpPr>
          <p:cNvPr id="7" name="Slide Number Placeholder 6">
            <a:extLst>
              <a:ext uri="{FF2B5EF4-FFF2-40B4-BE49-F238E27FC236}">
                <a16:creationId xmlns:a16="http://schemas.microsoft.com/office/drawing/2014/main" id="{33E52ADB-288D-D94E-DF50-5945736BF38A}"/>
              </a:ext>
            </a:extLst>
          </p:cNvPr>
          <p:cNvSpPr>
            <a:spLocks noGrp="1"/>
          </p:cNvSpPr>
          <p:nvPr>
            <p:ph type="sldNum" sz="quarter" idx="12"/>
          </p:nvPr>
        </p:nvSpPr>
        <p:spPr/>
        <p:txBody>
          <a:bodyPr/>
          <a:lstStyle/>
          <a:p>
            <a:fld id="{6BA51501-9E64-4CFA-A450-83960C307C87}" type="slidenum">
              <a:rPr lang="en-US" smtClean="0"/>
              <a:t>‹#›</a:t>
            </a:fld>
            <a:endParaRPr lang="en-US"/>
          </a:p>
        </p:txBody>
      </p:sp>
    </p:spTree>
    <p:extLst>
      <p:ext uri="{BB962C8B-B14F-4D97-AF65-F5344CB8AC3E}">
        <p14:creationId xmlns:p14="http://schemas.microsoft.com/office/powerpoint/2010/main" val="6995917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F80730-D1A5-4863-FA1F-C2EFE99AB7E9}"/>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AB10C4D-1D21-DAA3-4AE3-C1C2E8B0E152}"/>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6FDCE54-2CDE-7B00-DC8C-A28DD7E5FA0D}"/>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EFB32DE-2897-A163-E5F2-8361DB211966}"/>
              </a:ext>
            </a:extLst>
          </p:cNvPr>
          <p:cNvSpPr>
            <a:spLocks noGrp="1"/>
          </p:cNvSpPr>
          <p:nvPr>
            <p:ph type="dt" sz="half" idx="10"/>
          </p:nvPr>
        </p:nvSpPr>
        <p:spPr/>
        <p:txBody>
          <a:bodyPr/>
          <a:lstStyle/>
          <a:p>
            <a:endParaRPr lang="en-US"/>
          </a:p>
        </p:txBody>
      </p:sp>
      <p:sp>
        <p:nvSpPr>
          <p:cNvPr id="6" name="Footer Placeholder 5">
            <a:extLst>
              <a:ext uri="{FF2B5EF4-FFF2-40B4-BE49-F238E27FC236}">
                <a16:creationId xmlns:a16="http://schemas.microsoft.com/office/drawing/2014/main" id="{D4AA215C-1F11-070F-C308-D44C5FB5D3AD}"/>
              </a:ext>
            </a:extLst>
          </p:cNvPr>
          <p:cNvSpPr>
            <a:spLocks noGrp="1"/>
          </p:cNvSpPr>
          <p:nvPr>
            <p:ph type="ftr" sz="quarter" idx="11"/>
          </p:nvPr>
        </p:nvSpPr>
        <p:spPr/>
        <p:txBody>
          <a:bodyPr/>
          <a:lstStyle/>
          <a:p>
            <a:r>
              <a:rPr lang="en-US"/>
              <a:t>St. Paul's Syracuse</a:t>
            </a:r>
          </a:p>
        </p:txBody>
      </p:sp>
      <p:sp>
        <p:nvSpPr>
          <p:cNvPr id="7" name="Slide Number Placeholder 6">
            <a:extLst>
              <a:ext uri="{FF2B5EF4-FFF2-40B4-BE49-F238E27FC236}">
                <a16:creationId xmlns:a16="http://schemas.microsoft.com/office/drawing/2014/main" id="{D8F7E5E4-1157-B2EE-1F44-275AC216E239}"/>
              </a:ext>
            </a:extLst>
          </p:cNvPr>
          <p:cNvSpPr>
            <a:spLocks noGrp="1"/>
          </p:cNvSpPr>
          <p:nvPr>
            <p:ph type="sldNum" sz="quarter" idx="12"/>
          </p:nvPr>
        </p:nvSpPr>
        <p:spPr/>
        <p:txBody>
          <a:bodyPr/>
          <a:lstStyle/>
          <a:p>
            <a:fld id="{6BA51501-9E64-4CFA-A450-83960C307C87}" type="slidenum">
              <a:rPr lang="en-US" smtClean="0"/>
              <a:t>‹#›</a:t>
            </a:fld>
            <a:endParaRPr lang="en-US"/>
          </a:p>
        </p:txBody>
      </p:sp>
    </p:spTree>
    <p:extLst>
      <p:ext uri="{BB962C8B-B14F-4D97-AF65-F5344CB8AC3E}">
        <p14:creationId xmlns:p14="http://schemas.microsoft.com/office/powerpoint/2010/main" val="18494330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alphaModFix amt="19000"/>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E770365-6D9B-8E25-3C2B-EA2273879DBD}"/>
              </a:ext>
            </a:extLst>
          </p:cNvPr>
          <p:cNvSpPr>
            <a:spLocks noGrp="1"/>
          </p:cNvSpPr>
          <p:nvPr>
            <p:ph type="title"/>
          </p:nvPr>
        </p:nvSpPr>
        <p:spPr>
          <a:xfrm>
            <a:off x="637038" y="566257"/>
            <a:ext cx="7878312" cy="935372"/>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A8BC14FE-17CC-0920-5853-AFE5E8F20706}"/>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B164DE06-ABA6-70E9-CB8C-5B4087CF7FB6}"/>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a:extLst>
              <a:ext uri="{FF2B5EF4-FFF2-40B4-BE49-F238E27FC236}">
                <a16:creationId xmlns:a16="http://schemas.microsoft.com/office/drawing/2014/main" id="{E65BDBBB-CA7A-AA51-3020-131544945C8F}"/>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St. Paul's Syracuse</a:t>
            </a:r>
            <a:endParaRPr lang="en-US" dirty="0"/>
          </a:p>
        </p:txBody>
      </p:sp>
      <p:sp>
        <p:nvSpPr>
          <p:cNvPr id="6" name="Slide Number Placeholder 5">
            <a:extLst>
              <a:ext uri="{FF2B5EF4-FFF2-40B4-BE49-F238E27FC236}">
                <a16:creationId xmlns:a16="http://schemas.microsoft.com/office/drawing/2014/main" id="{818F6CE5-7174-6859-5AF4-B910E20258FC}"/>
              </a:ext>
            </a:extLst>
          </p:cNvPr>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A51501-9E64-4CFA-A450-83960C307C87}" type="slidenum">
              <a:rPr lang="en-US" smtClean="0"/>
              <a:t>‹#›</a:t>
            </a:fld>
            <a:endParaRPr lang="en-US"/>
          </a:p>
        </p:txBody>
      </p:sp>
      <p:pic>
        <p:nvPicPr>
          <p:cNvPr id="9" name="Picture 8">
            <a:extLst>
              <a:ext uri="{FF2B5EF4-FFF2-40B4-BE49-F238E27FC236}">
                <a16:creationId xmlns:a16="http://schemas.microsoft.com/office/drawing/2014/main" id="{8899C143-7988-3247-FB34-961E587BD2FE}"/>
              </a:ext>
            </a:extLst>
          </p:cNvPr>
          <p:cNvPicPr>
            <a:picLocks noChangeAspect="1"/>
          </p:cNvPicPr>
          <p:nvPr userDrawn="1"/>
        </p:nvPicPr>
        <p:blipFill>
          <a:blip r:embed="rId14"/>
          <a:stretch>
            <a:fillRect/>
          </a:stretch>
        </p:blipFill>
        <p:spPr>
          <a:xfrm>
            <a:off x="7437893" y="595372"/>
            <a:ext cx="976265" cy="906257"/>
          </a:xfrm>
          <a:prstGeom prst="rect">
            <a:avLst/>
          </a:prstGeom>
        </p:spPr>
      </p:pic>
    </p:spTree>
    <p:extLst>
      <p:ext uri="{BB962C8B-B14F-4D97-AF65-F5344CB8AC3E}">
        <p14:creationId xmlns:p14="http://schemas.microsoft.com/office/powerpoint/2010/main" val="1401421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ctr"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24119" y="331694"/>
            <a:ext cx="8722658" cy="1479177"/>
          </a:xfrm>
          <a:effectLst/>
        </p:spPr>
        <p:txBody>
          <a:bodyPr>
            <a:noAutofit/>
          </a:bodyPr>
          <a:lstStyle/>
          <a:p>
            <a:r>
              <a:rPr lang="en-US" sz="54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St. Paul’s Church</a:t>
            </a:r>
            <a:br>
              <a:rPr lang="en-US" sz="54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br>
            <a:r>
              <a:rPr lang="en-US" sz="54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History Timeline</a:t>
            </a:r>
          </a:p>
        </p:txBody>
      </p:sp>
      <p:sp>
        <p:nvSpPr>
          <p:cNvPr id="3" name="Subtitle 2"/>
          <p:cNvSpPr>
            <a:spLocks noGrp="1"/>
          </p:cNvSpPr>
          <p:nvPr>
            <p:ph idx="1"/>
          </p:nvPr>
        </p:nvSpPr>
        <p:spPr>
          <a:xfrm>
            <a:off x="995082" y="1810871"/>
            <a:ext cx="7064189" cy="4366091"/>
          </a:xfrm>
        </p:spPr>
        <p:txBody>
          <a:bodyPr/>
          <a:lstStyle/>
          <a:p>
            <a:pPr marL="0" indent="0" algn="ctr">
              <a:buNone/>
            </a:pPr>
            <a:endParaRPr lang="en-US" dirty="0">
              <a:solidFill>
                <a:schemeClr val="accent3">
                  <a:lumMod val="60000"/>
                  <a:lumOff val="40000"/>
                </a:schemeClr>
              </a:solidFill>
            </a:endParaRPr>
          </a:p>
          <a:p>
            <a:pPr marL="0" indent="0" algn="ctr">
              <a:buNone/>
            </a:pPr>
            <a:endParaRPr lang="en-US" dirty="0">
              <a:solidFill>
                <a:schemeClr val="accent3">
                  <a:lumMod val="60000"/>
                  <a:lumOff val="40000"/>
                </a:schemeClr>
              </a:solidFill>
            </a:endParaRPr>
          </a:p>
          <a:p>
            <a:pPr marL="0" indent="0" algn="ctr">
              <a:buNone/>
            </a:pPr>
            <a:r>
              <a:rPr dirty="0">
                <a:solidFill>
                  <a:schemeClr val="accent3">
                    <a:lumMod val="60000"/>
                    <a:lumOff val="40000"/>
                  </a:schemeClr>
                </a:solidFill>
              </a:rPr>
              <a:t>22</a:t>
            </a:r>
            <a:r>
              <a:rPr lang="en-US" dirty="0">
                <a:solidFill>
                  <a:schemeClr val="accent3">
                    <a:lumMod val="60000"/>
                    <a:lumOff val="40000"/>
                  </a:schemeClr>
                </a:solidFill>
              </a:rPr>
              <a:t>3</a:t>
            </a:r>
            <a:r>
              <a:rPr dirty="0">
                <a:solidFill>
                  <a:schemeClr val="accent3">
                    <a:lumMod val="60000"/>
                    <a:lumOff val="40000"/>
                  </a:schemeClr>
                </a:solidFill>
              </a:rPr>
              <a:t>-Year Timeline (180</a:t>
            </a:r>
            <a:r>
              <a:rPr lang="en-US" dirty="0">
                <a:solidFill>
                  <a:schemeClr val="accent3">
                    <a:lumMod val="60000"/>
                    <a:lumOff val="40000"/>
                  </a:schemeClr>
                </a:solidFill>
              </a:rPr>
              <a:t>3</a:t>
            </a:r>
            <a:r>
              <a:rPr dirty="0">
                <a:solidFill>
                  <a:schemeClr val="accent3">
                    <a:lumMod val="60000"/>
                    <a:lumOff val="40000"/>
                  </a:schemeClr>
                </a:solidFill>
              </a:rPr>
              <a:t>–202</a:t>
            </a:r>
            <a:r>
              <a:rPr lang="en-US" dirty="0">
                <a:solidFill>
                  <a:schemeClr val="accent3">
                    <a:lumMod val="60000"/>
                    <a:lumOff val="40000"/>
                  </a:schemeClr>
                </a:solidFill>
              </a:rPr>
              <a:t>6</a:t>
            </a:r>
            <a:r>
              <a:rPr dirty="0">
                <a:solidFill>
                  <a:schemeClr val="accent3">
                    <a:lumMod val="60000"/>
                    <a:lumOff val="40000"/>
                  </a:schemeClr>
                </a:solidFill>
              </a:rPr>
              <a:t>)</a:t>
            </a:r>
          </a:p>
        </p:txBody>
      </p:sp>
      <p:sp>
        <p:nvSpPr>
          <p:cNvPr id="4" name="Footer Placeholder 3">
            <a:extLst>
              <a:ext uri="{FF2B5EF4-FFF2-40B4-BE49-F238E27FC236}">
                <a16:creationId xmlns:a16="http://schemas.microsoft.com/office/drawing/2014/main" id="{5F84F86A-D582-E66B-D281-5E8FFA0D8BAF}"/>
              </a:ext>
            </a:extLst>
          </p:cNvPr>
          <p:cNvSpPr>
            <a:spLocks noGrp="1"/>
          </p:cNvSpPr>
          <p:nvPr>
            <p:ph type="ftr" sz="quarter" idx="11"/>
          </p:nvPr>
        </p:nvSpPr>
        <p:spPr/>
        <p:txBody>
          <a:bodyPr/>
          <a:lstStyle/>
          <a:p>
            <a:r>
              <a:rPr lang="en-US"/>
              <a:t>St. Paul's Syracuse</a:t>
            </a:r>
          </a:p>
        </p:txBody>
      </p:sp>
      <p:sp>
        <p:nvSpPr>
          <p:cNvPr id="5" name="Slide Number Placeholder 4">
            <a:extLst>
              <a:ext uri="{FF2B5EF4-FFF2-40B4-BE49-F238E27FC236}">
                <a16:creationId xmlns:a16="http://schemas.microsoft.com/office/drawing/2014/main" id="{1ABD8F58-AC43-05D7-161C-7DEEAEFD2D0C}"/>
              </a:ext>
            </a:extLst>
          </p:cNvPr>
          <p:cNvSpPr>
            <a:spLocks noGrp="1"/>
          </p:cNvSpPr>
          <p:nvPr>
            <p:ph type="sldNum" sz="quarter" idx="12"/>
          </p:nvPr>
        </p:nvSpPr>
        <p:spPr/>
        <p:txBody>
          <a:bodyPr/>
          <a:lstStyle/>
          <a:p>
            <a:fld id="{C1FF6DA9-008F-8B48-92A6-B652298478BF}" type="slidenum">
              <a:rPr lang="en-US" smtClean="0"/>
              <a:t>1</a:t>
            </a:fld>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C10046-60D7-EA29-1503-9E815B0860F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D966A80-2C7B-7BBA-23E6-468219650ACE}"/>
              </a:ext>
            </a:extLst>
          </p:cNvPr>
          <p:cNvSpPr>
            <a:spLocks noGrp="1"/>
          </p:cNvSpPr>
          <p:nvPr>
            <p:ph type="title"/>
          </p:nvPr>
        </p:nvSpPr>
        <p:spPr/>
        <p:txBody>
          <a:bodyPr>
            <a:normAutofit/>
          </a:bodyPr>
          <a:lstStyle/>
          <a:p>
            <a:r>
              <a:rPr sz="4000" dirty="0"/>
              <a:t>18</a:t>
            </a:r>
            <a:r>
              <a:rPr lang="en-US" sz="4000" dirty="0"/>
              <a:t>42 - 1847</a:t>
            </a:r>
            <a:endParaRPr sz="4000" dirty="0"/>
          </a:p>
        </p:txBody>
      </p:sp>
      <p:sp>
        <p:nvSpPr>
          <p:cNvPr id="6" name="Content Placeholder 5">
            <a:extLst>
              <a:ext uri="{FF2B5EF4-FFF2-40B4-BE49-F238E27FC236}">
                <a16:creationId xmlns:a16="http://schemas.microsoft.com/office/drawing/2014/main" id="{D872B22B-A989-6A41-9DF8-1648C8773201}"/>
              </a:ext>
            </a:extLst>
          </p:cNvPr>
          <p:cNvSpPr>
            <a:spLocks noGrp="1"/>
          </p:cNvSpPr>
          <p:nvPr>
            <p:ph idx="1"/>
          </p:nvPr>
        </p:nvSpPr>
        <p:spPr>
          <a:xfrm>
            <a:off x="628650" y="1501629"/>
            <a:ext cx="7886700" cy="4675334"/>
          </a:xfrm>
        </p:spPr>
        <p:txBody>
          <a:bodyPr>
            <a:normAutofit lnSpcReduction="10000"/>
          </a:bodyPr>
          <a:lstStyle/>
          <a:p>
            <a:pPr lvl="1">
              <a:buFont typeface="Courier New" panose="02070309020205020404" pitchFamily="49" charset="0"/>
              <a:buChar char="o"/>
            </a:pPr>
            <a:r>
              <a:rPr lang="en-US" sz="1300" dirty="0"/>
              <a:t>1846 – May 5 – Vestry contracted for a school room.</a:t>
            </a:r>
          </a:p>
          <a:p>
            <a:pPr lvl="1">
              <a:buFont typeface="Courier New" panose="02070309020205020404" pitchFamily="49" charset="0"/>
              <a:buChar char="o"/>
            </a:pPr>
            <a:r>
              <a:rPr lang="en-US" sz="1300" dirty="0"/>
              <a:t>          - July - Construction of a stone ell off the southwest end of the church for a Parochial School;</a:t>
            </a:r>
          </a:p>
          <a:p>
            <a:pPr lvl="1">
              <a:buFont typeface="Courier New" panose="02070309020205020404" pitchFamily="49" charset="0"/>
              <a:buChar char="o"/>
            </a:pPr>
            <a:r>
              <a:rPr lang="en-US" sz="1300" dirty="0"/>
              <a:t>          – August 19 - Installation of a new organ presented to the church by Amos P. Granger and Horace White, which cost $1,000.;</a:t>
            </a:r>
          </a:p>
          <a:p>
            <a:pPr lvl="1">
              <a:buFont typeface="Courier New" panose="02070309020205020404" pitchFamily="49" charset="0"/>
              <a:buChar char="o"/>
            </a:pPr>
            <a:r>
              <a:rPr lang="en-US" sz="1300" dirty="0"/>
              <a:t>Placing colored glass in the upper part of the windows; and</a:t>
            </a:r>
          </a:p>
          <a:p>
            <a:pPr lvl="1">
              <a:buFont typeface="Courier New" panose="02070309020205020404" pitchFamily="49" charset="0"/>
              <a:buChar char="o"/>
            </a:pPr>
            <a:r>
              <a:rPr lang="en-US" sz="1300" dirty="0"/>
              <a:t>Possibly adding window shades and a wooden fence.</a:t>
            </a:r>
          </a:p>
          <a:p>
            <a:pPr marL="0" indent="0">
              <a:buNone/>
            </a:pPr>
            <a:r>
              <a:rPr lang="en-US" sz="1300" dirty="0"/>
              <a:t>Always a missionary, Dr. Gregory spread Glad Tidings throughout the county and in the Village of Salina, now a part of Syracuse. He also listened to people living north of the Erie Canal who wanted spiritual help and guidance. Constantly running into archaic road blocks from parish financing believing the only way to make money was by renting and leasing church pews, he ran into opposition from people sponsoring a “free church” movement by declaring all pews free at all times to all sorts and condition of men. Dr. Gregory knew St. Paul’s financial foundation would not permit a gamble, but why not a free seats parish mission north of the Canal?</a:t>
            </a:r>
          </a:p>
          <a:p>
            <a:pPr marL="0" indent="0">
              <a:buNone/>
            </a:pPr>
            <a:r>
              <a:rPr lang="en-US" sz="1300" dirty="0"/>
              <a:t>1843 – Church opened more frequently for the observance of Holy Days.</a:t>
            </a:r>
          </a:p>
          <a:p>
            <a:pPr marL="0" indent="0">
              <a:buNone/>
            </a:pPr>
            <a:r>
              <a:rPr lang="en-US" sz="1300" dirty="0"/>
              <a:t>1845 – During Lent, services on Wednesday and Friday mornings, with lectures, were held.</a:t>
            </a:r>
          </a:p>
          <a:p>
            <a:pPr marL="0" indent="0">
              <a:buNone/>
            </a:pPr>
            <a:r>
              <a:rPr lang="en-US" sz="1300" dirty="0"/>
              <a:t>1846 – April 20 – A Parish School opened at the residence of the Rector with 21 pupils under the charge of the Misses Ludlow.</a:t>
            </a:r>
          </a:p>
          <a:p>
            <a:pPr marL="0" indent="0">
              <a:buNone/>
            </a:pPr>
            <a:r>
              <a:rPr lang="en-US" sz="1300" dirty="0"/>
              <a:t>1847 – On Good Friday offerings were made for the mission to the Jews.</a:t>
            </a:r>
          </a:p>
          <a:p>
            <a:pPr marL="0" indent="0">
              <a:buNone/>
            </a:pPr>
            <a:r>
              <a:rPr lang="en-US" sz="1300" dirty="0"/>
              <a:t>          – September – Through a Vestry resolution it was decided to have as soon as practicable a second church edifice in the parish in which all seats were free. The proposed “chapel” was to be an integral part of St. Paul’s and not a diocesan mission. By the end of the month a lot had been bought on North State Street between James and Canal Streets, and construction started at once.</a:t>
            </a:r>
          </a:p>
        </p:txBody>
      </p:sp>
      <p:sp>
        <p:nvSpPr>
          <p:cNvPr id="4" name="Footer Placeholder 3">
            <a:extLst>
              <a:ext uri="{FF2B5EF4-FFF2-40B4-BE49-F238E27FC236}">
                <a16:creationId xmlns:a16="http://schemas.microsoft.com/office/drawing/2014/main" id="{65536817-4E43-8908-41E6-F5248997E4A8}"/>
              </a:ext>
            </a:extLst>
          </p:cNvPr>
          <p:cNvSpPr>
            <a:spLocks noGrp="1"/>
          </p:cNvSpPr>
          <p:nvPr>
            <p:ph type="ftr" sz="quarter" idx="11"/>
          </p:nvPr>
        </p:nvSpPr>
        <p:spPr/>
        <p:txBody>
          <a:bodyPr/>
          <a:lstStyle/>
          <a:p>
            <a:r>
              <a:rPr lang="en-US"/>
              <a:t>St. Paul's Syracuse</a:t>
            </a:r>
            <a:endParaRPr lang="en-US" dirty="0"/>
          </a:p>
        </p:txBody>
      </p:sp>
      <p:sp>
        <p:nvSpPr>
          <p:cNvPr id="5" name="Slide Number Placeholder 4">
            <a:extLst>
              <a:ext uri="{FF2B5EF4-FFF2-40B4-BE49-F238E27FC236}">
                <a16:creationId xmlns:a16="http://schemas.microsoft.com/office/drawing/2014/main" id="{A43A67E0-9221-8163-DB77-A9331C7B34DC}"/>
              </a:ext>
            </a:extLst>
          </p:cNvPr>
          <p:cNvSpPr>
            <a:spLocks noGrp="1"/>
          </p:cNvSpPr>
          <p:nvPr>
            <p:ph type="sldNum" sz="quarter" idx="12"/>
          </p:nvPr>
        </p:nvSpPr>
        <p:spPr/>
        <p:txBody>
          <a:bodyPr/>
          <a:lstStyle/>
          <a:p>
            <a:fld id="{C1FF6DA9-008F-8B48-92A6-B652298478BF}" type="slidenum">
              <a:rPr lang="en-US" smtClean="0"/>
              <a:t>10</a:t>
            </a:fld>
            <a:endParaRPr lang="en-US"/>
          </a:p>
        </p:txBody>
      </p:sp>
    </p:spTree>
    <p:extLst>
      <p:ext uri="{BB962C8B-B14F-4D97-AF65-F5344CB8AC3E}">
        <p14:creationId xmlns:p14="http://schemas.microsoft.com/office/powerpoint/2010/main" val="14275692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sz="4000" dirty="0"/>
              <a:t>18</a:t>
            </a:r>
            <a:r>
              <a:rPr lang="en-US" sz="4000" dirty="0"/>
              <a:t>48 </a:t>
            </a:r>
            <a:r>
              <a:rPr sz="4000" dirty="0"/>
              <a:t>–</a:t>
            </a:r>
            <a:r>
              <a:rPr lang="en-US" sz="4000" dirty="0"/>
              <a:t> </a:t>
            </a:r>
            <a:r>
              <a:rPr sz="4000" dirty="0"/>
              <a:t>185</a:t>
            </a:r>
            <a:r>
              <a:rPr lang="en-US" sz="4000" dirty="0"/>
              <a:t>3</a:t>
            </a:r>
            <a:endParaRPr sz="4000" dirty="0"/>
          </a:p>
        </p:txBody>
      </p:sp>
      <p:sp>
        <p:nvSpPr>
          <p:cNvPr id="6" name="Content Placeholder 5">
            <a:extLst>
              <a:ext uri="{FF2B5EF4-FFF2-40B4-BE49-F238E27FC236}">
                <a16:creationId xmlns:a16="http://schemas.microsoft.com/office/drawing/2014/main" id="{0339789C-A03C-6C01-9B54-AD8DE9347045}"/>
              </a:ext>
            </a:extLst>
          </p:cNvPr>
          <p:cNvSpPr>
            <a:spLocks noGrp="1"/>
          </p:cNvSpPr>
          <p:nvPr>
            <p:ph idx="1"/>
          </p:nvPr>
        </p:nvSpPr>
        <p:spPr>
          <a:xfrm>
            <a:off x="628650" y="1501629"/>
            <a:ext cx="7886700" cy="4675334"/>
          </a:xfrm>
        </p:spPr>
        <p:txBody>
          <a:bodyPr>
            <a:normAutofit fontScale="25000" lnSpcReduction="20000"/>
          </a:bodyPr>
          <a:lstStyle/>
          <a:p>
            <a:pPr marL="0" indent="0">
              <a:buNone/>
            </a:pPr>
            <a:r>
              <a:rPr lang="en-US" sz="5200" dirty="0"/>
              <a:t>1848 – January 27 – first services held in the “chapel”, a 54’ by 25’ edifice built of stone in the pointed style of Gothic architecture with open timbers in the roof and stained-glass windows.</a:t>
            </a:r>
          </a:p>
          <a:p>
            <a:pPr marL="0" indent="0">
              <a:buNone/>
            </a:pPr>
            <a:r>
              <a:rPr lang="en-US" sz="5200" dirty="0"/>
              <a:t>          - Syracuse becomes a city.</a:t>
            </a:r>
          </a:p>
          <a:p>
            <a:pPr marL="0" indent="0">
              <a:buNone/>
            </a:pPr>
            <a:r>
              <a:rPr lang="en-US" sz="5200" dirty="0"/>
              <a:t>          – August 2 – Dr. Gregory poured his heart and soul into this project, and in so doing undermined his health resulting in his resignation. On this same day, the Vestry reversed its initial decision to retain the Chapel’s connection with St. Paul’s and assuming the costs for maintaining both churches, by voting to relinquish both the “Chapel” and the land as soon as a parish was formed with the Bishop’s approval, which was given.. </a:t>
            </a:r>
          </a:p>
          <a:p>
            <a:pPr marL="0" indent="0">
              <a:buNone/>
            </a:pPr>
            <a:r>
              <a:rPr lang="en-US" sz="5200" dirty="0"/>
              <a:t>         – December 21 – Dr. William Bliss Ashley was formally instituted by Bishop De Lancey as permanent Rector of St. Paul’s. Three days earlier he had assisted in the consecration of St. Peter’s, Cazenovia.</a:t>
            </a:r>
          </a:p>
          <a:p>
            <a:pPr marL="0" indent="0">
              <a:buNone/>
            </a:pPr>
            <a:r>
              <a:rPr lang="en-US" sz="5200" dirty="0"/>
              <a:t>1849 – St. Paul’s “Chapel” becomes St. James, a forerunner of the present Church of the Saviour. Its first rector being none other than Rev. Henry Gregory.</a:t>
            </a:r>
          </a:p>
          <a:p>
            <a:pPr marL="0" indent="0">
              <a:buNone/>
            </a:pPr>
            <a:r>
              <a:rPr lang="en-US" sz="5200" dirty="0"/>
              <a:t>1851 – September - gas was introduced in place of oil lamps.</a:t>
            </a:r>
          </a:p>
          <a:p>
            <a:pPr marL="0" indent="0">
              <a:buNone/>
            </a:pPr>
            <a:r>
              <a:rPr lang="en-US" sz="5200" dirty="0"/>
              <a:t>1853 - May - House and lot at No. 74 Warren Street, corner of Jefferson, was presented to the Parish for a Rectory, by Horace White, Junior Warden for Rev. Ashley.</a:t>
            </a:r>
          </a:p>
          <a:p>
            <a:pPr marL="0" indent="0">
              <a:buNone/>
              <a:defRPr sz="1800">
                <a:solidFill>
                  <a:srgbClr val="505050"/>
                </a:solidFill>
              </a:defRPr>
            </a:pPr>
            <a:r>
              <a:rPr lang="en-US" sz="5200" dirty="0"/>
              <a:t>          - August 1</a:t>
            </a:r>
            <a:r>
              <a:rPr lang="en-US" sz="5200" baseline="30000" dirty="0"/>
              <a:t>st</a:t>
            </a:r>
            <a:r>
              <a:rPr lang="en-US" sz="5200" dirty="0"/>
              <a:t> – Rev. Ashley appends to his convention report this note:  “We are now, for the first time, free from debt, and must either enlarge our church edifice or erect one of ample dimensions before our congregation can be further increased.” Meanwhile, necessary improvements were made on the church, such as:</a:t>
            </a:r>
          </a:p>
          <a:p>
            <a:pPr marL="285750" indent="-285750">
              <a:defRPr sz="1800">
                <a:solidFill>
                  <a:srgbClr val="505050"/>
                </a:solidFill>
              </a:defRPr>
            </a:pPr>
            <a:r>
              <a:rPr lang="en-US" sz="5200" dirty="0"/>
              <a:t>New roof;</a:t>
            </a:r>
          </a:p>
          <a:p>
            <a:pPr marL="285750" indent="-285750">
              <a:defRPr sz="1800">
                <a:solidFill>
                  <a:srgbClr val="505050"/>
                </a:solidFill>
              </a:defRPr>
            </a:pPr>
            <a:r>
              <a:rPr lang="en-US" sz="5200" dirty="0"/>
              <a:t>Repair of the tower;</a:t>
            </a:r>
          </a:p>
          <a:p>
            <a:pPr marL="285750" indent="-285750">
              <a:defRPr sz="1800">
                <a:solidFill>
                  <a:srgbClr val="505050"/>
                </a:solidFill>
              </a:defRPr>
            </a:pPr>
            <a:r>
              <a:rPr lang="en-US" sz="5200" dirty="0"/>
              <a:t>Installation of gas lights;</a:t>
            </a:r>
          </a:p>
          <a:p>
            <a:pPr marL="285750" indent="-285750">
              <a:defRPr sz="1800">
                <a:solidFill>
                  <a:srgbClr val="505050"/>
                </a:solidFill>
              </a:defRPr>
            </a:pPr>
            <a:r>
              <a:rPr lang="en-US" sz="5200" dirty="0"/>
              <a:t>Removal of the gallery; and</a:t>
            </a:r>
          </a:p>
          <a:p>
            <a:pPr marL="285750" indent="-285750">
              <a:defRPr sz="1800">
                <a:solidFill>
                  <a:srgbClr val="505050"/>
                </a:solidFill>
              </a:defRPr>
            </a:pPr>
            <a:r>
              <a:rPr lang="en-US" sz="5200" dirty="0"/>
              <a:t>An organ loft was built in the tower along with a new organ, “which cost the old organ and $850”, the difference being paid by Horace White.</a:t>
            </a:r>
          </a:p>
          <a:p>
            <a:pPr marL="0" indent="0">
              <a:buNone/>
            </a:pPr>
            <a:endParaRPr lang="en-US" dirty="0"/>
          </a:p>
        </p:txBody>
      </p:sp>
      <p:sp>
        <p:nvSpPr>
          <p:cNvPr id="4" name="Footer Placeholder 3">
            <a:extLst>
              <a:ext uri="{FF2B5EF4-FFF2-40B4-BE49-F238E27FC236}">
                <a16:creationId xmlns:a16="http://schemas.microsoft.com/office/drawing/2014/main" id="{6B23EF38-6A26-67EC-E92A-4B4EB5DE9CE5}"/>
              </a:ext>
            </a:extLst>
          </p:cNvPr>
          <p:cNvSpPr>
            <a:spLocks noGrp="1"/>
          </p:cNvSpPr>
          <p:nvPr>
            <p:ph type="ftr" sz="quarter" idx="11"/>
          </p:nvPr>
        </p:nvSpPr>
        <p:spPr/>
        <p:txBody>
          <a:bodyPr/>
          <a:lstStyle/>
          <a:p>
            <a:r>
              <a:rPr lang="en-US"/>
              <a:t>St. Paul's Syracuse</a:t>
            </a:r>
          </a:p>
        </p:txBody>
      </p:sp>
      <p:sp>
        <p:nvSpPr>
          <p:cNvPr id="5" name="Slide Number Placeholder 4">
            <a:extLst>
              <a:ext uri="{FF2B5EF4-FFF2-40B4-BE49-F238E27FC236}">
                <a16:creationId xmlns:a16="http://schemas.microsoft.com/office/drawing/2014/main" id="{7B82085E-91B3-F601-D63F-DEE121C7ACAA}"/>
              </a:ext>
            </a:extLst>
          </p:cNvPr>
          <p:cNvSpPr>
            <a:spLocks noGrp="1"/>
          </p:cNvSpPr>
          <p:nvPr>
            <p:ph type="sldNum" sz="quarter" idx="12"/>
          </p:nvPr>
        </p:nvSpPr>
        <p:spPr/>
        <p:txBody>
          <a:bodyPr/>
          <a:lstStyle/>
          <a:p>
            <a:fld id="{C1FF6DA9-008F-8B48-92A6-B652298478BF}" type="slidenum">
              <a:rPr lang="en-US" smtClean="0"/>
              <a:t>11</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sz="4000" dirty="0"/>
              <a:t>18</a:t>
            </a:r>
            <a:r>
              <a:rPr lang="en-US" sz="4000" dirty="0"/>
              <a:t>54 </a:t>
            </a:r>
            <a:r>
              <a:rPr sz="4000" dirty="0"/>
              <a:t>–</a:t>
            </a:r>
            <a:r>
              <a:rPr lang="en-US" sz="4000" dirty="0"/>
              <a:t> </a:t>
            </a:r>
            <a:r>
              <a:rPr sz="4000" dirty="0"/>
              <a:t>18</a:t>
            </a:r>
            <a:r>
              <a:rPr lang="en-US" sz="4000" dirty="0"/>
              <a:t>58</a:t>
            </a:r>
            <a:endParaRPr sz="4000" dirty="0"/>
          </a:p>
        </p:txBody>
      </p:sp>
      <p:sp>
        <p:nvSpPr>
          <p:cNvPr id="6" name="Content Placeholder 5">
            <a:extLst>
              <a:ext uri="{FF2B5EF4-FFF2-40B4-BE49-F238E27FC236}">
                <a16:creationId xmlns:a16="http://schemas.microsoft.com/office/drawing/2014/main" id="{1BF490F7-7DF4-DA53-8323-D4EC6A2BB5B5}"/>
              </a:ext>
            </a:extLst>
          </p:cNvPr>
          <p:cNvSpPr>
            <a:spLocks noGrp="1"/>
          </p:cNvSpPr>
          <p:nvPr>
            <p:ph idx="1"/>
          </p:nvPr>
        </p:nvSpPr>
        <p:spPr>
          <a:xfrm>
            <a:off x="628650" y="1501629"/>
            <a:ext cx="7886700" cy="4675334"/>
          </a:xfrm>
        </p:spPr>
        <p:txBody>
          <a:bodyPr>
            <a:normAutofit/>
          </a:bodyPr>
          <a:lstStyle/>
          <a:p>
            <a:pPr marL="0" indent="0">
              <a:buNone/>
            </a:pPr>
            <a:r>
              <a:rPr lang="en-US" sz="1300" dirty="0"/>
              <a:t>1854 – August 1 – Rev. Ashley in his report to the Bishop says:  “Our Junior Warden Horace White, with his characteristic munificence, has secured to the corporation of Hobart College the sum of $15,000 to endow a Professorship in that admirable institution of the Church.</a:t>
            </a:r>
          </a:p>
          <a:p>
            <a:pPr marL="0" indent="0">
              <a:buNone/>
            </a:pPr>
            <a:r>
              <a:rPr lang="en-US" sz="1300" dirty="0"/>
              <a:t>1855 – August 1 – Rev. Ashley states in his Report to the Bishop: “that through the liberality of his parishioners and others, he has been able to commence the erection of a mission chapel in a destitute portion of the city.” The free chapel of wood being completed in the Fifth Ward of the city, was consecrated November 24</a:t>
            </a:r>
            <a:r>
              <a:rPr lang="en-US" sz="1300" baseline="30000" dirty="0"/>
              <a:t>th</a:t>
            </a:r>
            <a:r>
              <a:rPr lang="en-US" sz="1300" dirty="0"/>
              <a:t>, by Bishop De Lancey in the name of Trinity Church. Trinity eventually became the center of its own Parish.</a:t>
            </a:r>
          </a:p>
          <a:p>
            <a:pPr marL="0" indent="0">
              <a:buNone/>
            </a:pPr>
            <a:r>
              <a:rPr lang="en-US" sz="1300" dirty="0"/>
              <a:t>1856 – August 1 -  The Rev. Ashley in his annual report to the Bishop says: “I know of but three things essential to the further numerical increase of this Parish which greater diligence and fidelity on my part cannot supply –</a:t>
            </a:r>
          </a:p>
          <a:p>
            <a:pPr marL="742950" lvl="1" indent="-285750"/>
            <a:r>
              <a:rPr lang="en-US" sz="1300" dirty="0"/>
              <a:t>1</a:t>
            </a:r>
            <a:r>
              <a:rPr lang="en-US" sz="1300" baseline="30000" dirty="0"/>
              <a:t>st</a:t>
            </a:r>
            <a:r>
              <a:rPr lang="en-US" sz="1300" dirty="0"/>
              <a:t> – a larger and more inspiring church edifice;</a:t>
            </a:r>
          </a:p>
          <a:p>
            <a:pPr marL="742950" lvl="1" indent="-285750"/>
            <a:r>
              <a:rPr lang="en-US" sz="1300" dirty="0"/>
              <a:t>2</a:t>
            </a:r>
            <a:r>
              <a:rPr lang="en-US" sz="1300" baseline="30000" dirty="0"/>
              <a:t>nd</a:t>
            </a:r>
            <a:r>
              <a:rPr lang="en-US" sz="1300" dirty="0"/>
              <a:t> – a more prompt and efficient administration of its financial affairs; and</a:t>
            </a:r>
          </a:p>
          <a:p>
            <a:pPr marL="742950" lvl="1" indent="-285750"/>
            <a:r>
              <a:rPr lang="en-US" sz="1300" dirty="0"/>
              <a:t>3</a:t>
            </a:r>
            <a:r>
              <a:rPr lang="en-US" sz="1300" baseline="30000" dirty="0"/>
              <a:t>rd</a:t>
            </a:r>
            <a:r>
              <a:rPr lang="en-US" sz="1300" dirty="0"/>
              <a:t> – a greater readiness to work on the male members of the congregation’s behalf and  especially on religious training of the young.</a:t>
            </a:r>
          </a:p>
          <a:p>
            <a:pPr marL="0" indent="0">
              <a:buNone/>
              <a:defRPr sz="1800">
                <a:solidFill>
                  <a:srgbClr val="505050"/>
                </a:solidFill>
              </a:defRPr>
            </a:pPr>
            <a:r>
              <a:rPr lang="en-US" sz="1300" dirty="0"/>
              <a:t>1857 – April – Dr. Ashley resigns from St. Paul’s upon the pleading of the Bishop for him to move to St. John’s, Buffalo.</a:t>
            </a:r>
          </a:p>
          <a:p>
            <a:pPr marL="0" indent="0">
              <a:buNone/>
              <a:defRPr sz="1800">
                <a:solidFill>
                  <a:srgbClr val="505050"/>
                </a:solidFill>
              </a:defRPr>
            </a:pPr>
            <a:r>
              <a:rPr lang="en-US" sz="1300" dirty="0"/>
              <a:t>          – May – Rev. George Morgan Hills becomes Rector of St. Paul’s.</a:t>
            </a:r>
          </a:p>
          <a:p>
            <a:pPr marL="0" indent="0">
              <a:buNone/>
              <a:defRPr sz="1800">
                <a:solidFill>
                  <a:srgbClr val="505050"/>
                </a:solidFill>
              </a:defRPr>
            </a:pPr>
            <a:r>
              <a:rPr lang="en-US" sz="1300" dirty="0"/>
              <a:t>1858 – October – the church opened again after being closed for some time due to an expansion to the edifice. Following plans drawn up by H. N. White, a prominent architect and member of the parish, the chancel was increased in size and 23 additional pews were installed. In addition, a new altar window and new chancel furniture were installed.</a:t>
            </a:r>
          </a:p>
          <a:p>
            <a:endParaRPr lang="en-US" dirty="0"/>
          </a:p>
        </p:txBody>
      </p:sp>
      <p:sp>
        <p:nvSpPr>
          <p:cNvPr id="4" name="Footer Placeholder 3">
            <a:extLst>
              <a:ext uri="{FF2B5EF4-FFF2-40B4-BE49-F238E27FC236}">
                <a16:creationId xmlns:a16="http://schemas.microsoft.com/office/drawing/2014/main" id="{3501C9F9-3B40-D183-FC63-AE2488CC362E}"/>
              </a:ext>
            </a:extLst>
          </p:cNvPr>
          <p:cNvSpPr>
            <a:spLocks noGrp="1"/>
          </p:cNvSpPr>
          <p:nvPr>
            <p:ph type="ftr" sz="quarter" idx="11"/>
          </p:nvPr>
        </p:nvSpPr>
        <p:spPr/>
        <p:txBody>
          <a:bodyPr/>
          <a:lstStyle/>
          <a:p>
            <a:r>
              <a:rPr lang="en-US"/>
              <a:t>St. Paul's Syracuse</a:t>
            </a:r>
          </a:p>
        </p:txBody>
      </p:sp>
      <p:sp>
        <p:nvSpPr>
          <p:cNvPr id="5" name="Slide Number Placeholder 4">
            <a:extLst>
              <a:ext uri="{FF2B5EF4-FFF2-40B4-BE49-F238E27FC236}">
                <a16:creationId xmlns:a16="http://schemas.microsoft.com/office/drawing/2014/main" id="{9BF50984-0ADC-17F2-814F-263EC55A4BF4}"/>
              </a:ext>
            </a:extLst>
          </p:cNvPr>
          <p:cNvSpPr>
            <a:spLocks noGrp="1"/>
          </p:cNvSpPr>
          <p:nvPr>
            <p:ph type="sldNum" sz="quarter" idx="12"/>
          </p:nvPr>
        </p:nvSpPr>
        <p:spPr/>
        <p:txBody>
          <a:bodyPr/>
          <a:lstStyle/>
          <a:p>
            <a:fld id="{C1FF6DA9-008F-8B48-92A6-B652298478BF}" type="slidenum">
              <a:rPr lang="en-US" smtClean="0"/>
              <a:t>12</a:t>
            </a:fld>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CC2447-5391-45F2-0EFB-59A3DA5AD9B6}"/>
              </a:ext>
            </a:extLst>
          </p:cNvPr>
          <p:cNvSpPr>
            <a:spLocks noGrp="1"/>
          </p:cNvSpPr>
          <p:nvPr>
            <p:ph type="title"/>
          </p:nvPr>
        </p:nvSpPr>
        <p:spPr/>
        <p:txBody>
          <a:bodyPr>
            <a:normAutofit/>
          </a:bodyPr>
          <a:lstStyle/>
          <a:p>
            <a:r>
              <a:rPr lang="en-US" sz="4000" dirty="0"/>
              <a:t>1859 - 1867</a:t>
            </a:r>
          </a:p>
        </p:txBody>
      </p:sp>
      <p:sp>
        <p:nvSpPr>
          <p:cNvPr id="3" name="Content Placeholder 2">
            <a:extLst>
              <a:ext uri="{FF2B5EF4-FFF2-40B4-BE49-F238E27FC236}">
                <a16:creationId xmlns:a16="http://schemas.microsoft.com/office/drawing/2014/main" id="{5BD6E2DC-0000-7AC9-656B-3F41A28323D6}"/>
              </a:ext>
            </a:extLst>
          </p:cNvPr>
          <p:cNvSpPr>
            <a:spLocks noGrp="1"/>
          </p:cNvSpPr>
          <p:nvPr>
            <p:ph idx="1"/>
          </p:nvPr>
        </p:nvSpPr>
        <p:spPr>
          <a:xfrm>
            <a:off x="628650" y="1501629"/>
            <a:ext cx="7886700" cy="4675334"/>
          </a:xfrm>
        </p:spPr>
        <p:txBody>
          <a:bodyPr>
            <a:normAutofit fontScale="92500" lnSpcReduction="10000"/>
          </a:bodyPr>
          <a:lstStyle/>
          <a:p>
            <a:pPr marL="0" indent="0">
              <a:buNone/>
              <a:defRPr sz="1800">
                <a:solidFill>
                  <a:srgbClr val="505050"/>
                </a:solidFill>
              </a:defRPr>
            </a:pPr>
            <a:r>
              <a:rPr lang="en-US" sz="1400" dirty="0"/>
              <a:t>1859 – May 13 – The vestry voted to enlarge the church edifice by extending it to the rear of the lot and adding 23 slips and a more church-like chancel.</a:t>
            </a:r>
          </a:p>
          <a:p>
            <a:pPr marL="0" indent="0">
              <a:buNone/>
              <a:defRPr sz="1800">
                <a:solidFill>
                  <a:srgbClr val="505050"/>
                </a:solidFill>
              </a:defRPr>
            </a:pPr>
            <a:r>
              <a:rPr lang="en-US" sz="1400" dirty="0"/>
              <a:t>         – October 3 – The Church opened for the first service after enlargement.</a:t>
            </a:r>
          </a:p>
          <a:p>
            <a:pPr marL="0" indent="0">
              <a:buNone/>
              <a:defRPr sz="1800">
                <a:solidFill>
                  <a:srgbClr val="505050"/>
                </a:solidFill>
              </a:defRPr>
            </a:pPr>
            <a:r>
              <a:rPr lang="en-US" sz="1400" dirty="0"/>
              <a:t>         – December 26 – The first public catechizing of the Sunday School children took place and gifts were awarded to the meritorious.</a:t>
            </a:r>
          </a:p>
          <a:p>
            <a:pPr marL="0" indent="0">
              <a:buNone/>
              <a:defRPr sz="1800">
                <a:solidFill>
                  <a:srgbClr val="505050"/>
                </a:solidFill>
              </a:defRPr>
            </a:pPr>
            <a:r>
              <a:rPr lang="en-US" sz="1400" dirty="0"/>
              <a:t>         – Children first taught to sing a Christmas carol, the words by Rev. A. Cleveland Cox and the music by the Rector.</a:t>
            </a:r>
          </a:p>
          <a:p>
            <a:pPr marL="0" indent="0">
              <a:buNone/>
            </a:pPr>
            <a:r>
              <a:rPr lang="en-US" sz="1400" dirty="0"/>
              <a:t>1862 – October 18 – Col. J. L. Kirby Smith was buried from St. Paul’s with military honors. He is believed to have been the first from Syracuse who fell in the Civil War.</a:t>
            </a:r>
          </a:p>
          <a:p>
            <a:pPr marL="0" indent="0">
              <a:buNone/>
            </a:pPr>
            <a:r>
              <a:rPr lang="en-US" sz="1400" dirty="0"/>
              <a:t>1865 – November 29 – A “Ladies Auxiliary to the Church Freedmans Commission” organized.</a:t>
            </a:r>
          </a:p>
          <a:p>
            <a:pPr marL="0" indent="0">
              <a:buNone/>
            </a:pPr>
            <a:r>
              <a:rPr lang="en-US" sz="1400" dirty="0"/>
              <a:t>1866 – March 11 – Mid-Lent Sunday 8:00 am early celebration of the Holy Communion for the first time in St. Paul’s. Easter Day – Early service 7:00 am first held in Syracuse with Easter Salutation and Paschal Benediction – a large attendance.</a:t>
            </a:r>
          </a:p>
          <a:p>
            <a:pPr marL="0" indent="0">
              <a:buNone/>
            </a:pPr>
            <a:r>
              <a:rPr lang="en-US" sz="1400" dirty="0"/>
              <a:t>1867 – March 29 – Mrs. Sara Rich White, widow of Hamilton White, for many years universally respected and beloved, departed this life. By her Will she left the following bequests:</a:t>
            </a:r>
          </a:p>
          <a:p>
            <a:pPr marL="742950" lvl="1" indent="-285750"/>
            <a:r>
              <a:rPr lang="en-US" sz="1400" dirty="0"/>
              <a:t>For the permanent Poor Fund of St. Paul’s Parish $1,000;</a:t>
            </a:r>
          </a:p>
          <a:p>
            <a:pPr marL="742950" lvl="1" indent="-285750"/>
            <a:r>
              <a:rPr lang="en-US" sz="1400" dirty="0"/>
              <a:t>For the Christmas Fund $1,000;</a:t>
            </a:r>
          </a:p>
          <a:p>
            <a:pPr marL="742950" lvl="1" indent="-285750"/>
            <a:r>
              <a:rPr lang="en-US" sz="1400" dirty="0"/>
              <a:t>For the Domestic Missions $1,000;</a:t>
            </a:r>
          </a:p>
          <a:p>
            <a:pPr marL="742950" lvl="1" indent="-285750"/>
            <a:r>
              <a:rPr lang="en-US" sz="1400" dirty="0"/>
              <a:t>For Foreign Missions $1,000; and</a:t>
            </a:r>
          </a:p>
          <a:p>
            <a:pPr marL="742950" lvl="1" indent="-285750"/>
            <a:r>
              <a:rPr lang="en-US" sz="1400" dirty="0"/>
              <a:t>For the Church Book Society $1,000.</a:t>
            </a:r>
          </a:p>
          <a:p>
            <a:pPr marL="0" indent="0">
              <a:buNone/>
            </a:pPr>
            <a:endParaRPr lang="en-US" dirty="0"/>
          </a:p>
        </p:txBody>
      </p:sp>
      <p:sp>
        <p:nvSpPr>
          <p:cNvPr id="4" name="Footer Placeholder 3">
            <a:extLst>
              <a:ext uri="{FF2B5EF4-FFF2-40B4-BE49-F238E27FC236}">
                <a16:creationId xmlns:a16="http://schemas.microsoft.com/office/drawing/2014/main" id="{DB083DCD-1589-D49C-27DA-F99EDC5A2AE9}"/>
              </a:ext>
            </a:extLst>
          </p:cNvPr>
          <p:cNvSpPr>
            <a:spLocks noGrp="1"/>
          </p:cNvSpPr>
          <p:nvPr>
            <p:ph type="ftr" sz="quarter" idx="11"/>
          </p:nvPr>
        </p:nvSpPr>
        <p:spPr/>
        <p:txBody>
          <a:bodyPr/>
          <a:lstStyle/>
          <a:p>
            <a:r>
              <a:rPr lang="en-US"/>
              <a:t>St. Paul's Syracuse</a:t>
            </a:r>
          </a:p>
        </p:txBody>
      </p:sp>
      <p:sp>
        <p:nvSpPr>
          <p:cNvPr id="5" name="Slide Number Placeholder 4">
            <a:extLst>
              <a:ext uri="{FF2B5EF4-FFF2-40B4-BE49-F238E27FC236}">
                <a16:creationId xmlns:a16="http://schemas.microsoft.com/office/drawing/2014/main" id="{E59DAB86-9F2C-39CF-3B5B-1DD5855BBE5F}"/>
              </a:ext>
            </a:extLst>
          </p:cNvPr>
          <p:cNvSpPr>
            <a:spLocks noGrp="1"/>
          </p:cNvSpPr>
          <p:nvPr>
            <p:ph type="sldNum" sz="quarter" idx="12"/>
          </p:nvPr>
        </p:nvSpPr>
        <p:spPr/>
        <p:txBody>
          <a:bodyPr/>
          <a:lstStyle/>
          <a:p>
            <a:fld id="{6BA51501-9E64-4CFA-A450-83960C307C87}" type="slidenum">
              <a:rPr lang="en-US" smtClean="0"/>
              <a:t>13</a:t>
            </a:fld>
            <a:endParaRPr lang="en-US"/>
          </a:p>
        </p:txBody>
      </p:sp>
    </p:spTree>
    <p:extLst>
      <p:ext uri="{BB962C8B-B14F-4D97-AF65-F5344CB8AC3E}">
        <p14:creationId xmlns:p14="http://schemas.microsoft.com/office/powerpoint/2010/main" val="21519233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2C499-1765-C3F9-90D5-59CAD2CB365B}"/>
              </a:ext>
            </a:extLst>
          </p:cNvPr>
          <p:cNvSpPr>
            <a:spLocks noGrp="1"/>
          </p:cNvSpPr>
          <p:nvPr>
            <p:ph type="title"/>
          </p:nvPr>
        </p:nvSpPr>
        <p:spPr/>
        <p:txBody>
          <a:bodyPr>
            <a:normAutofit/>
          </a:bodyPr>
          <a:lstStyle/>
          <a:p>
            <a:r>
              <a:rPr lang="en-US" sz="4000" dirty="0"/>
              <a:t>1868 - 1870 </a:t>
            </a:r>
          </a:p>
        </p:txBody>
      </p:sp>
      <p:sp>
        <p:nvSpPr>
          <p:cNvPr id="3" name="Content Placeholder 2">
            <a:extLst>
              <a:ext uri="{FF2B5EF4-FFF2-40B4-BE49-F238E27FC236}">
                <a16:creationId xmlns:a16="http://schemas.microsoft.com/office/drawing/2014/main" id="{2B1885DB-35CE-2DE4-E280-6C2CBBA920E0}"/>
              </a:ext>
            </a:extLst>
          </p:cNvPr>
          <p:cNvSpPr>
            <a:spLocks noGrp="1"/>
          </p:cNvSpPr>
          <p:nvPr>
            <p:ph idx="1"/>
          </p:nvPr>
        </p:nvSpPr>
        <p:spPr>
          <a:xfrm>
            <a:off x="628650" y="1501629"/>
            <a:ext cx="7886700" cy="4675334"/>
          </a:xfrm>
        </p:spPr>
        <p:txBody>
          <a:bodyPr>
            <a:normAutofit fontScale="25000" lnSpcReduction="20000"/>
          </a:bodyPr>
          <a:lstStyle/>
          <a:p>
            <a:pPr marL="0" indent="0">
              <a:buNone/>
            </a:pPr>
            <a:r>
              <a:rPr lang="en-US" sz="5200" dirty="0"/>
              <a:t>1868 – March 20 – Several Onondaga Chiefs and principal men sought an interview with the Rector, which was held in the lower Parochial Schoolroom, where speaking through an interpreter they asked to “come to our Religion.”</a:t>
            </a:r>
          </a:p>
          <a:p>
            <a:pPr marL="0" indent="0">
              <a:buNone/>
            </a:pPr>
            <a:r>
              <a:rPr lang="en-US" sz="5200" dirty="0"/>
              <a:t>          – April 22 – a large number of Parish gentlemen were invited to meet with the Rector to confer with reference to a new church. A committee was appointed to select a new site and report at a further meeting.</a:t>
            </a:r>
          </a:p>
          <a:p>
            <a:pPr marL="0" indent="0">
              <a:buNone/>
            </a:pPr>
            <a:r>
              <a:rPr lang="en-US" sz="5200" dirty="0"/>
              <a:t>          – May – The Rector prepared and published “A Mission Service for the Six Nations of Indians,” their language being on one side and a translation into English on the opposite.</a:t>
            </a:r>
          </a:p>
          <a:p>
            <a:pPr marL="0" indent="0">
              <a:buNone/>
            </a:pPr>
            <a:r>
              <a:rPr lang="en-US" sz="5200" dirty="0"/>
              <a:t>           – The diocese was sub-divided and St. Paul’s became a parish in the Diocese of CNY.</a:t>
            </a:r>
          </a:p>
          <a:p>
            <a:pPr marL="0" indent="0">
              <a:buNone/>
            </a:pPr>
            <a:r>
              <a:rPr lang="en-US" sz="5200" dirty="0"/>
              <a:t>1869 – April 8 - Dr. Frederick Dan Huntington accepted the call to be bishop of the newly developed Diocese of Central New York, and was consecrated this day at Emanuel Church, Boston. Though the churchmen of St. Paul’s were disappointed that Syracuse would not become the See and St. Paul’s would not become the cathedral, they convinced the Bishop to live in Syracuse and bought him a fine home on James Street.</a:t>
            </a:r>
          </a:p>
          <a:p>
            <a:pPr marL="0" indent="0">
              <a:buNone/>
            </a:pPr>
            <a:r>
              <a:rPr lang="en-US" sz="5200" dirty="0"/>
              <a:t>          - St. Joseph’s Hospital opened as the first hospital in Syracuse.</a:t>
            </a:r>
          </a:p>
          <a:p>
            <a:pPr marL="0" indent="0">
              <a:buNone/>
            </a:pPr>
            <a:r>
              <a:rPr lang="en-US" sz="5200" dirty="0"/>
              <a:t>1870 – January 13 – “The Church Brotherhood of Syracuse” organized.</a:t>
            </a:r>
          </a:p>
          <a:p>
            <a:pPr marL="0" indent="0">
              <a:buNone/>
            </a:pPr>
            <a:r>
              <a:rPr lang="en-US" sz="5200" dirty="0"/>
              <a:t>          – March 15 – “The Church Sisterhood of Syracuse” organized.</a:t>
            </a:r>
          </a:p>
          <a:p>
            <a:pPr marL="0" indent="0">
              <a:buNone/>
            </a:pPr>
            <a:r>
              <a:rPr lang="en-US" sz="5200" dirty="0"/>
              <a:t>          – March and April – The church opened for prayers every day during the season of Lent.</a:t>
            </a:r>
          </a:p>
          <a:p>
            <a:pPr marL="0" indent="0">
              <a:buNone/>
            </a:pPr>
            <a:r>
              <a:rPr lang="en-US" sz="5200" dirty="0"/>
              <a:t>          – August 5 – Dr. Hills resigns to become rector of St. Mary’s Church, Burlington, New Jersey. Rev. Frederick P. Winne, Assistant Pastor and Headmaster of the Parochial School, held most of the  services for the rest of the year. During the summer and fall the Vestry spent a lot of time discussing the physical condition of the church, with some talking about a new building. But, with a nationwide depression, this was abandoned. However, the heating system was overhauled and the tower repaired, and the church was reopened on Christmas Day.</a:t>
            </a:r>
          </a:p>
          <a:p>
            <a:pPr marL="0" indent="0">
              <a:buNone/>
            </a:pPr>
            <a:endParaRPr lang="en-US" dirty="0"/>
          </a:p>
        </p:txBody>
      </p:sp>
      <p:sp>
        <p:nvSpPr>
          <p:cNvPr id="4" name="Footer Placeholder 3">
            <a:extLst>
              <a:ext uri="{FF2B5EF4-FFF2-40B4-BE49-F238E27FC236}">
                <a16:creationId xmlns:a16="http://schemas.microsoft.com/office/drawing/2014/main" id="{9390D415-BC72-C975-6A11-3648D2726E16}"/>
              </a:ext>
            </a:extLst>
          </p:cNvPr>
          <p:cNvSpPr>
            <a:spLocks noGrp="1"/>
          </p:cNvSpPr>
          <p:nvPr>
            <p:ph type="ftr" sz="quarter" idx="11"/>
          </p:nvPr>
        </p:nvSpPr>
        <p:spPr/>
        <p:txBody>
          <a:bodyPr/>
          <a:lstStyle/>
          <a:p>
            <a:r>
              <a:rPr lang="en-US"/>
              <a:t>St. Paul's Syracuse</a:t>
            </a:r>
          </a:p>
        </p:txBody>
      </p:sp>
      <p:sp>
        <p:nvSpPr>
          <p:cNvPr id="5" name="Slide Number Placeholder 4">
            <a:extLst>
              <a:ext uri="{FF2B5EF4-FFF2-40B4-BE49-F238E27FC236}">
                <a16:creationId xmlns:a16="http://schemas.microsoft.com/office/drawing/2014/main" id="{528F8A40-14C3-9B1A-A07A-B057E1FF6EAD}"/>
              </a:ext>
            </a:extLst>
          </p:cNvPr>
          <p:cNvSpPr>
            <a:spLocks noGrp="1"/>
          </p:cNvSpPr>
          <p:nvPr>
            <p:ph type="sldNum" sz="quarter" idx="12"/>
          </p:nvPr>
        </p:nvSpPr>
        <p:spPr/>
        <p:txBody>
          <a:bodyPr/>
          <a:lstStyle/>
          <a:p>
            <a:fld id="{6BA51501-9E64-4CFA-A450-83960C307C87}" type="slidenum">
              <a:rPr lang="en-US" smtClean="0"/>
              <a:t>14</a:t>
            </a:fld>
            <a:endParaRPr lang="en-US"/>
          </a:p>
        </p:txBody>
      </p:sp>
    </p:spTree>
    <p:extLst>
      <p:ext uri="{BB962C8B-B14F-4D97-AF65-F5344CB8AC3E}">
        <p14:creationId xmlns:p14="http://schemas.microsoft.com/office/powerpoint/2010/main" val="16998831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FA0C91-D888-EAE0-C733-ED233B8D1D1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BFF06B5-FFDB-850C-BB05-BF7D865E4CA1}"/>
              </a:ext>
            </a:extLst>
          </p:cNvPr>
          <p:cNvSpPr>
            <a:spLocks noGrp="1"/>
          </p:cNvSpPr>
          <p:nvPr>
            <p:ph type="title"/>
          </p:nvPr>
        </p:nvSpPr>
        <p:spPr/>
        <p:txBody>
          <a:bodyPr>
            <a:normAutofit/>
          </a:bodyPr>
          <a:lstStyle/>
          <a:p>
            <a:r>
              <a:rPr sz="4000" dirty="0"/>
              <a:t>18</a:t>
            </a:r>
            <a:r>
              <a:rPr lang="en-US" sz="4000" dirty="0"/>
              <a:t>71 </a:t>
            </a:r>
            <a:r>
              <a:rPr sz="4000" dirty="0"/>
              <a:t>–</a:t>
            </a:r>
            <a:r>
              <a:rPr lang="en-US" sz="4000" dirty="0"/>
              <a:t> </a:t>
            </a:r>
            <a:r>
              <a:rPr sz="4000" dirty="0"/>
              <a:t>18</a:t>
            </a:r>
            <a:r>
              <a:rPr lang="en-US" sz="4000" dirty="0"/>
              <a:t>74</a:t>
            </a:r>
            <a:endParaRPr sz="4000" dirty="0"/>
          </a:p>
        </p:txBody>
      </p:sp>
      <p:sp>
        <p:nvSpPr>
          <p:cNvPr id="6" name="Content Placeholder 5">
            <a:extLst>
              <a:ext uri="{FF2B5EF4-FFF2-40B4-BE49-F238E27FC236}">
                <a16:creationId xmlns:a16="http://schemas.microsoft.com/office/drawing/2014/main" id="{791E19E1-C5BD-E6A8-9DAA-055BA439FCFA}"/>
              </a:ext>
            </a:extLst>
          </p:cNvPr>
          <p:cNvSpPr>
            <a:spLocks noGrp="1"/>
          </p:cNvSpPr>
          <p:nvPr>
            <p:ph idx="1"/>
          </p:nvPr>
        </p:nvSpPr>
        <p:spPr>
          <a:xfrm>
            <a:off x="628650" y="1501629"/>
            <a:ext cx="7886700" cy="4675334"/>
          </a:xfrm>
        </p:spPr>
        <p:txBody>
          <a:bodyPr>
            <a:normAutofit fontScale="92500" lnSpcReduction="10000"/>
          </a:bodyPr>
          <a:lstStyle/>
          <a:p>
            <a:pPr marL="0" indent="0">
              <a:buNone/>
            </a:pPr>
            <a:r>
              <a:rPr lang="en-US" sz="1400" dirty="0"/>
              <a:t>1871 – mid-January – Rev. Samuel G. Fuller, Yonkers, NY, accepted the offer to become Rector of St. Paul’s. Talk about a new church grew more insistent.</a:t>
            </a:r>
          </a:p>
          <a:p>
            <a:pPr marL="0" indent="0">
              <a:buNone/>
            </a:pPr>
            <a:r>
              <a:rPr lang="en-US" sz="1400" dirty="0"/>
              <a:t>1872 – The Bishop forcefully announced from the pulpit of St. Paul’s that one hospital was not enough for the City and another one was badly needed. As a result of his powerful exhortation, a second hospital was opened on East Fayette Street in a house belonging to the Teall family; and which, after various moves to larger quarters, eventually became Upstate Medical Center,</a:t>
            </a:r>
          </a:p>
          <a:p>
            <a:pPr marL="0" indent="0">
              <a:buNone/>
            </a:pPr>
            <a:r>
              <a:rPr lang="en-US" sz="1400" dirty="0"/>
              <a:t>          – April – land on the east side of Warren Street between Fayette and Jefferson was purchased for a new edifice, though some hoped the rectory lot at Warren and Jefferson Streets would be used, but nothing materialized.</a:t>
            </a:r>
          </a:p>
          <a:p>
            <a:pPr marL="0" indent="0">
              <a:buNone/>
            </a:pPr>
            <a:r>
              <a:rPr lang="en-US" sz="1400" dirty="0"/>
              <a:t>          – November 21 – Mr. Fuller died suddenly and unexpectedly. He was well liked by all.</a:t>
            </a:r>
          </a:p>
          <a:p>
            <a:pPr marL="0" indent="0">
              <a:buNone/>
            </a:pPr>
            <a:r>
              <a:rPr lang="en-US" sz="1400" dirty="0"/>
              <a:t>1873 – January 11 – Rev. Henry Roswell Lockwood of Christ Church, Clayton, NY, became Rector of St. Paul’s. He was born in 1843 in Honeoye Falls, NY, and attended Hobart College.</a:t>
            </a:r>
          </a:p>
          <a:p>
            <a:pPr marL="0" indent="0">
              <a:buNone/>
              <a:defRPr sz="1800">
                <a:solidFill>
                  <a:srgbClr val="505050"/>
                </a:solidFill>
              </a:defRPr>
            </a:pPr>
            <a:r>
              <a:rPr lang="en-US" sz="1400" dirty="0"/>
              <a:t>1873 – 1883 – Dr. Lockwood stirred the congregation during this decade by:</a:t>
            </a:r>
          </a:p>
          <a:p>
            <a:pPr marL="285750" indent="-285750">
              <a:defRPr sz="1800">
                <a:solidFill>
                  <a:srgbClr val="505050"/>
                </a:solidFill>
              </a:defRPr>
            </a:pPr>
            <a:r>
              <a:rPr lang="en-US" sz="1400" dirty="0"/>
              <a:t>Placing prayer books and hymnals in the free pews of the church;</a:t>
            </a:r>
          </a:p>
          <a:p>
            <a:pPr marL="285750" indent="-285750">
              <a:defRPr sz="1800">
                <a:solidFill>
                  <a:srgbClr val="505050"/>
                </a:solidFill>
              </a:defRPr>
            </a:pPr>
            <a:r>
              <a:rPr lang="en-US" sz="1400" dirty="0"/>
              <a:t>Started week-day services;</a:t>
            </a:r>
          </a:p>
          <a:p>
            <a:pPr marL="285750" indent="-285750">
              <a:defRPr sz="1800">
                <a:solidFill>
                  <a:srgbClr val="505050"/>
                </a:solidFill>
              </a:defRPr>
            </a:pPr>
            <a:r>
              <a:rPr lang="en-US" sz="1400" dirty="0"/>
              <a:t>Improved the choir;</a:t>
            </a:r>
          </a:p>
          <a:p>
            <a:pPr marL="285750" indent="-285750">
              <a:defRPr sz="1800">
                <a:solidFill>
                  <a:srgbClr val="505050"/>
                </a:solidFill>
              </a:defRPr>
            </a:pPr>
            <a:r>
              <a:rPr lang="en-US" sz="1400" dirty="0"/>
              <a:t>Advanced the Sunday and Parochial Schools;</a:t>
            </a:r>
          </a:p>
          <a:p>
            <a:pPr marL="285750" indent="-285750">
              <a:defRPr sz="1800">
                <a:solidFill>
                  <a:srgbClr val="505050"/>
                </a:solidFill>
              </a:defRPr>
            </a:pPr>
            <a:r>
              <a:rPr lang="en-US" sz="1400" dirty="0"/>
              <a:t>Canvassed for gifts to reduce debts and to meet current expenses; and</a:t>
            </a:r>
          </a:p>
          <a:p>
            <a:pPr marL="285750" indent="-285750">
              <a:defRPr sz="1800">
                <a:solidFill>
                  <a:srgbClr val="505050"/>
                </a:solidFill>
              </a:defRPr>
            </a:pPr>
            <a:r>
              <a:rPr lang="en-US" sz="1400" dirty="0"/>
              <a:t>Quickened the parish to the need for a new church.</a:t>
            </a:r>
          </a:p>
          <a:p>
            <a:pPr marL="0" indent="0">
              <a:buNone/>
            </a:pPr>
            <a:endParaRPr lang="en-US" dirty="0"/>
          </a:p>
        </p:txBody>
      </p:sp>
      <p:sp>
        <p:nvSpPr>
          <p:cNvPr id="4" name="Footer Placeholder 3">
            <a:extLst>
              <a:ext uri="{FF2B5EF4-FFF2-40B4-BE49-F238E27FC236}">
                <a16:creationId xmlns:a16="http://schemas.microsoft.com/office/drawing/2014/main" id="{F7DC1BDA-9F1C-0D34-A969-58F52E425100}"/>
              </a:ext>
            </a:extLst>
          </p:cNvPr>
          <p:cNvSpPr>
            <a:spLocks noGrp="1"/>
          </p:cNvSpPr>
          <p:nvPr>
            <p:ph type="ftr" sz="quarter" idx="11"/>
          </p:nvPr>
        </p:nvSpPr>
        <p:spPr/>
        <p:txBody>
          <a:bodyPr/>
          <a:lstStyle/>
          <a:p>
            <a:r>
              <a:rPr lang="en-US"/>
              <a:t>St. Paul's Syracuse</a:t>
            </a:r>
          </a:p>
        </p:txBody>
      </p:sp>
      <p:sp>
        <p:nvSpPr>
          <p:cNvPr id="5" name="Slide Number Placeholder 4">
            <a:extLst>
              <a:ext uri="{FF2B5EF4-FFF2-40B4-BE49-F238E27FC236}">
                <a16:creationId xmlns:a16="http://schemas.microsoft.com/office/drawing/2014/main" id="{2131218F-63D7-544E-39AF-A27534A0D40C}"/>
              </a:ext>
            </a:extLst>
          </p:cNvPr>
          <p:cNvSpPr>
            <a:spLocks noGrp="1"/>
          </p:cNvSpPr>
          <p:nvPr>
            <p:ph type="sldNum" sz="quarter" idx="12"/>
          </p:nvPr>
        </p:nvSpPr>
        <p:spPr/>
        <p:txBody>
          <a:bodyPr/>
          <a:lstStyle/>
          <a:p>
            <a:fld id="{C1FF6DA9-008F-8B48-92A6-B652298478BF}" type="slidenum">
              <a:rPr lang="en-US" smtClean="0"/>
              <a:t>15</a:t>
            </a:fld>
            <a:endParaRPr lang="en-US"/>
          </a:p>
        </p:txBody>
      </p:sp>
    </p:spTree>
    <p:extLst>
      <p:ext uri="{BB962C8B-B14F-4D97-AF65-F5344CB8AC3E}">
        <p14:creationId xmlns:p14="http://schemas.microsoft.com/office/powerpoint/2010/main" val="19108153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5C3D4B-8701-425E-08F1-C4C22B3783D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15AC3B-BF8F-E401-18D5-A71FD413A236}"/>
              </a:ext>
            </a:extLst>
          </p:cNvPr>
          <p:cNvSpPr>
            <a:spLocks noGrp="1"/>
          </p:cNvSpPr>
          <p:nvPr>
            <p:ph type="title"/>
          </p:nvPr>
        </p:nvSpPr>
        <p:spPr/>
        <p:txBody>
          <a:bodyPr>
            <a:normAutofit/>
          </a:bodyPr>
          <a:lstStyle/>
          <a:p>
            <a:r>
              <a:rPr sz="4000" dirty="0"/>
              <a:t>18</a:t>
            </a:r>
            <a:r>
              <a:rPr lang="en-US" sz="4000" dirty="0"/>
              <a:t>75 </a:t>
            </a:r>
            <a:r>
              <a:rPr sz="4000" dirty="0"/>
              <a:t>–</a:t>
            </a:r>
            <a:r>
              <a:rPr lang="en-US" sz="4000" dirty="0"/>
              <a:t> </a:t>
            </a:r>
            <a:r>
              <a:rPr sz="4000" dirty="0"/>
              <a:t>18</a:t>
            </a:r>
            <a:r>
              <a:rPr lang="en-US" sz="4000" dirty="0"/>
              <a:t>82</a:t>
            </a:r>
            <a:endParaRPr sz="4000" dirty="0"/>
          </a:p>
        </p:txBody>
      </p:sp>
      <p:sp>
        <p:nvSpPr>
          <p:cNvPr id="6" name="Content Placeholder 5">
            <a:extLst>
              <a:ext uri="{FF2B5EF4-FFF2-40B4-BE49-F238E27FC236}">
                <a16:creationId xmlns:a16="http://schemas.microsoft.com/office/drawing/2014/main" id="{A3C4F212-C623-F6AC-AEF7-827A842B7396}"/>
              </a:ext>
            </a:extLst>
          </p:cNvPr>
          <p:cNvSpPr>
            <a:spLocks noGrp="1"/>
          </p:cNvSpPr>
          <p:nvPr>
            <p:ph idx="1"/>
          </p:nvPr>
        </p:nvSpPr>
        <p:spPr>
          <a:xfrm>
            <a:off x="628650" y="1501629"/>
            <a:ext cx="7886700" cy="4675334"/>
          </a:xfrm>
        </p:spPr>
        <p:txBody>
          <a:bodyPr>
            <a:normAutofit fontScale="70000" lnSpcReduction="20000"/>
          </a:bodyPr>
          <a:lstStyle/>
          <a:p>
            <a:pPr marL="0" indent="0">
              <a:buNone/>
              <a:defRPr sz="1800">
                <a:solidFill>
                  <a:srgbClr val="505050"/>
                </a:solidFill>
              </a:defRPr>
            </a:pPr>
            <a:r>
              <a:rPr lang="en-US" sz="1900" dirty="0"/>
              <a:t>1875 – The Rector started bringing women fully into the life of the Parish. This year he formed a branch of the Women’s Auxiliary, which began a program of “fairs, suppers and needle work” which raised appreciable sums for various national and international charities. Women were also involved in running the Sunday School.</a:t>
            </a:r>
          </a:p>
          <a:p>
            <a:pPr marL="0" indent="0">
              <a:buNone/>
              <a:defRPr sz="1800">
                <a:solidFill>
                  <a:srgbClr val="505050"/>
                </a:solidFill>
              </a:defRPr>
            </a:pPr>
            <a:r>
              <a:rPr lang="en-US" sz="1900" dirty="0"/>
              <a:t>1878 – December 2 - Sexton John Griffith, the person with the longest record of service to the Episcopal Church in Syracuse, 40 continuous years, died suddenly at his post in the porch. His body was found by Bishop Huntington’s wife. He supposedly said that he would be perfectly satisfied if “God should grant him in the next life” what he had in this: “To stand at the door of the Sanctuary and look in.” He got his wish.</a:t>
            </a:r>
          </a:p>
          <a:p>
            <a:pPr marL="0" indent="0">
              <a:buNone/>
              <a:defRPr sz="1800">
                <a:solidFill>
                  <a:srgbClr val="505050"/>
                </a:solidFill>
              </a:defRPr>
            </a:pPr>
            <a:r>
              <a:rPr lang="en-US" sz="1900" dirty="0"/>
              <a:t>1880 - December 18 – Possibly due to the country’s recession and tough financial situations at St. Paul’s, Dr. Lockwood told the Vestry that he had received a call elsewhere and wished to resign by February, 1881. The Vestry beseeched him to remain, which touched him to the quick, and after some thought and a feeling of having the Vestry’s confidence, he decided to stay.</a:t>
            </a:r>
          </a:p>
          <a:p>
            <a:pPr marL="0" indent="0">
              <a:buNone/>
              <a:defRPr sz="1800">
                <a:solidFill>
                  <a:srgbClr val="505050"/>
                </a:solidFill>
              </a:defRPr>
            </a:pPr>
            <a:r>
              <a:rPr lang="en-US" sz="1900" dirty="0"/>
              <a:t>Around this time, St. Paul’s also incurred expenses for extensive repairs to the church, including the replacement of furnaces, decay of the upper part of the tower, improving the Parochial School’s heating system, and the lighting fixtures in the church were inadequate and needed to be replaced. The church did sell its property on the east side of Warren Street.</a:t>
            </a:r>
          </a:p>
          <a:p>
            <a:pPr marL="0" indent="0">
              <a:buNone/>
              <a:defRPr sz="1800">
                <a:solidFill>
                  <a:srgbClr val="505050"/>
                </a:solidFill>
              </a:defRPr>
            </a:pPr>
            <a:r>
              <a:rPr lang="en-US" sz="1900" dirty="0"/>
              <a:t>1882 – Fall – With the financial depression over, the Rector brought up the idea of building a new church again by asking the Vestry whether or not it would sell the church lot to the United States Government for a proposed new Federal Building. The Vestry approved the sale.</a:t>
            </a:r>
          </a:p>
          <a:p>
            <a:pPr marL="0" indent="0">
              <a:buNone/>
              <a:defRPr sz="1800">
                <a:solidFill>
                  <a:srgbClr val="505050"/>
                </a:solidFill>
              </a:defRPr>
            </a:pPr>
            <a:r>
              <a:rPr lang="en-US" sz="1900" dirty="0"/>
              <a:t>         – December 19 – the Government accepted the offer to buy the church site, but allowed the parish the use of the church until further notice. The church advertised for a centrally located lot, but only two were seriously considered:</a:t>
            </a:r>
          </a:p>
          <a:p>
            <a:pPr marL="285750" indent="-285750">
              <a:defRPr sz="1800">
                <a:solidFill>
                  <a:srgbClr val="505050"/>
                </a:solidFill>
              </a:defRPr>
            </a:pPr>
            <a:r>
              <a:rPr lang="en-US" sz="1900" dirty="0"/>
              <a:t>Alexander lot on the corner of Fayette and Montgomery, and</a:t>
            </a:r>
          </a:p>
          <a:p>
            <a:pPr marL="285750" indent="-285750">
              <a:defRPr sz="1800">
                <a:solidFill>
                  <a:srgbClr val="505050"/>
                </a:solidFill>
              </a:defRPr>
            </a:pPr>
            <a:r>
              <a:rPr lang="en-US" sz="1900" dirty="0"/>
              <a:t>The Bishop’s residence on James Street.</a:t>
            </a:r>
          </a:p>
          <a:p>
            <a:endParaRPr lang="en-US" dirty="0"/>
          </a:p>
        </p:txBody>
      </p:sp>
      <p:sp>
        <p:nvSpPr>
          <p:cNvPr id="4" name="Footer Placeholder 3">
            <a:extLst>
              <a:ext uri="{FF2B5EF4-FFF2-40B4-BE49-F238E27FC236}">
                <a16:creationId xmlns:a16="http://schemas.microsoft.com/office/drawing/2014/main" id="{78D35AB2-62E7-353F-F994-B3C19929A0D6}"/>
              </a:ext>
            </a:extLst>
          </p:cNvPr>
          <p:cNvSpPr>
            <a:spLocks noGrp="1"/>
          </p:cNvSpPr>
          <p:nvPr>
            <p:ph type="ftr" sz="quarter" idx="11"/>
          </p:nvPr>
        </p:nvSpPr>
        <p:spPr/>
        <p:txBody>
          <a:bodyPr/>
          <a:lstStyle/>
          <a:p>
            <a:r>
              <a:rPr lang="en-US"/>
              <a:t>St. Paul's Syracuse</a:t>
            </a:r>
          </a:p>
        </p:txBody>
      </p:sp>
      <p:sp>
        <p:nvSpPr>
          <p:cNvPr id="5" name="Slide Number Placeholder 4">
            <a:extLst>
              <a:ext uri="{FF2B5EF4-FFF2-40B4-BE49-F238E27FC236}">
                <a16:creationId xmlns:a16="http://schemas.microsoft.com/office/drawing/2014/main" id="{F58258C6-AA75-6040-0A5D-3A62979DFFBF}"/>
              </a:ext>
            </a:extLst>
          </p:cNvPr>
          <p:cNvSpPr>
            <a:spLocks noGrp="1"/>
          </p:cNvSpPr>
          <p:nvPr>
            <p:ph type="sldNum" sz="quarter" idx="12"/>
          </p:nvPr>
        </p:nvSpPr>
        <p:spPr/>
        <p:txBody>
          <a:bodyPr/>
          <a:lstStyle/>
          <a:p>
            <a:fld id="{C1FF6DA9-008F-8B48-92A6-B652298478BF}" type="slidenum">
              <a:rPr lang="en-US" smtClean="0"/>
              <a:t>16</a:t>
            </a:fld>
            <a:endParaRPr lang="en-US"/>
          </a:p>
        </p:txBody>
      </p:sp>
    </p:spTree>
    <p:extLst>
      <p:ext uri="{BB962C8B-B14F-4D97-AF65-F5344CB8AC3E}">
        <p14:creationId xmlns:p14="http://schemas.microsoft.com/office/powerpoint/2010/main" val="17406819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CFE7BD-B962-AAAD-4281-9AB5AAE2B8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B276294-05EA-86AD-C603-EEEF26A9C1F9}"/>
              </a:ext>
            </a:extLst>
          </p:cNvPr>
          <p:cNvSpPr>
            <a:spLocks noGrp="1"/>
          </p:cNvSpPr>
          <p:nvPr>
            <p:ph type="title"/>
          </p:nvPr>
        </p:nvSpPr>
        <p:spPr/>
        <p:txBody>
          <a:bodyPr>
            <a:normAutofit/>
          </a:bodyPr>
          <a:lstStyle/>
          <a:p>
            <a:r>
              <a:rPr sz="4000" dirty="0"/>
              <a:t>18</a:t>
            </a:r>
            <a:r>
              <a:rPr lang="en-US" sz="4000" dirty="0"/>
              <a:t>82</a:t>
            </a:r>
            <a:endParaRPr sz="4000" dirty="0"/>
          </a:p>
        </p:txBody>
      </p:sp>
      <p:sp>
        <p:nvSpPr>
          <p:cNvPr id="6" name="Content Placeholder 5">
            <a:extLst>
              <a:ext uri="{FF2B5EF4-FFF2-40B4-BE49-F238E27FC236}">
                <a16:creationId xmlns:a16="http://schemas.microsoft.com/office/drawing/2014/main" id="{3906F833-AD4E-3EAC-7A31-3742000D4481}"/>
              </a:ext>
            </a:extLst>
          </p:cNvPr>
          <p:cNvSpPr>
            <a:spLocks noGrp="1"/>
          </p:cNvSpPr>
          <p:nvPr>
            <p:ph idx="1"/>
          </p:nvPr>
        </p:nvSpPr>
        <p:spPr>
          <a:xfrm>
            <a:off x="628650" y="1501629"/>
            <a:ext cx="7886700" cy="4675334"/>
          </a:xfrm>
        </p:spPr>
        <p:txBody>
          <a:bodyPr>
            <a:normAutofit fontScale="92500" lnSpcReduction="10000"/>
          </a:bodyPr>
          <a:lstStyle/>
          <a:p>
            <a:pPr marL="0" indent="0">
              <a:buNone/>
              <a:defRPr sz="1800">
                <a:solidFill>
                  <a:srgbClr val="505050"/>
                </a:solidFill>
              </a:defRPr>
            </a:pPr>
            <a:r>
              <a:rPr lang="en-US" sz="1400" dirty="0"/>
              <a:t>Due to several reasons, and especially the closeness of the Bishop’s residence to St. James, the Alexander lot was chosen. Two wooden houses were removed. Rumor had it that the new building would be the “Diocesan Cathedral”.</a:t>
            </a:r>
          </a:p>
          <a:p>
            <a:pPr marL="0" indent="0">
              <a:buNone/>
              <a:defRPr sz="1800">
                <a:solidFill>
                  <a:srgbClr val="505050"/>
                </a:solidFill>
              </a:defRPr>
            </a:pPr>
            <a:r>
              <a:rPr lang="en-US" sz="1400" dirty="0"/>
              <a:t>Bishop Huntington announced his ideal church as being:</a:t>
            </a:r>
          </a:p>
          <a:p>
            <a:pPr marL="285750" indent="-285750">
              <a:defRPr sz="1800">
                <a:solidFill>
                  <a:srgbClr val="505050"/>
                </a:solidFill>
              </a:defRPr>
            </a:pPr>
            <a:r>
              <a:rPr lang="en-US" sz="1400" dirty="0"/>
              <a:t>Centrally located so as to meet the maximum needs for worship and service;</a:t>
            </a:r>
          </a:p>
          <a:p>
            <a:pPr marL="285750" indent="-285750">
              <a:defRPr sz="1800">
                <a:solidFill>
                  <a:srgbClr val="505050"/>
                </a:solidFill>
              </a:defRPr>
            </a:pPr>
            <a:r>
              <a:rPr lang="en-US" sz="1400" dirty="0"/>
              <a:t>Architecturally, it should conform “in every respect to our doctrines and ritual, solid and sincere” without affectation and false ornaments;</a:t>
            </a:r>
          </a:p>
          <a:p>
            <a:pPr marL="285750" indent="-285750">
              <a:defRPr sz="1800">
                <a:solidFill>
                  <a:srgbClr val="505050"/>
                </a:solidFill>
              </a:defRPr>
            </a:pPr>
            <a:r>
              <a:rPr lang="en-US" sz="1400" dirty="0"/>
              <a:t>Near the building, if not within it, there should be:</a:t>
            </a:r>
          </a:p>
          <a:p>
            <a:pPr lvl="1">
              <a:buFont typeface="Courier New" panose="02070309020205020404" pitchFamily="49" charset="0"/>
              <a:buChar char="o"/>
              <a:defRPr sz="1800">
                <a:solidFill>
                  <a:srgbClr val="505050"/>
                </a:solidFill>
              </a:defRPr>
            </a:pPr>
            <a:r>
              <a:rPr lang="en-US" sz="1400" dirty="0"/>
              <a:t>a church house containing a Sunday School and reading rooms;</a:t>
            </a:r>
          </a:p>
          <a:p>
            <a:pPr lvl="1">
              <a:buFont typeface="Courier New" panose="02070309020205020404" pitchFamily="49" charset="0"/>
              <a:buChar char="o"/>
              <a:defRPr sz="1800">
                <a:solidFill>
                  <a:srgbClr val="505050"/>
                </a:solidFill>
              </a:defRPr>
            </a:pPr>
            <a:r>
              <a:rPr lang="en-US" sz="1400" dirty="0"/>
              <a:t>A chapel; and</a:t>
            </a:r>
          </a:p>
          <a:p>
            <a:pPr lvl="1">
              <a:buFont typeface="Courier New" panose="02070309020205020404" pitchFamily="49" charset="0"/>
              <a:buChar char="o"/>
              <a:defRPr sz="1800">
                <a:solidFill>
                  <a:srgbClr val="505050"/>
                </a:solidFill>
              </a:defRPr>
            </a:pPr>
            <a:r>
              <a:rPr lang="en-US" sz="1400" dirty="0"/>
              <a:t>Clerical offices.</a:t>
            </a:r>
          </a:p>
          <a:p>
            <a:pPr marL="285750" indent="-285750">
              <a:defRPr sz="1800">
                <a:solidFill>
                  <a:srgbClr val="505050"/>
                </a:solidFill>
              </a:defRPr>
            </a:pPr>
            <a:r>
              <a:rPr lang="en-US" sz="1400" dirty="0"/>
              <a:t>The church should be open to all people at all hours of the day for prayer by all, regardless of race, creed, color, nationality, or garb;</a:t>
            </a:r>
          </a:p>
          <a:p>
            <a:pPr marL="285750" indent="-285750">
              <a:defRPr sz="1800">
                <a:solidFill>
                  <a:srgbClr val="505050"/>
                </a:solidFill>
              </a:defRPr>
            </a:pPr>
            <a:r>
              <a:rPr lang="en-US" sz="1400" dirty="0"/>
              <a:t>Financially, it should be supported by pledges, free-will offerings, and pew rentals , though sufficient pews should be free for the poor so “no odious discrimination” could exist.</a:t>
            </a:r>
          </a:p>
          <a:p>
            <a:pPr>
              <a:defRPr sz="1800">
                <a:solidFill>
                  <a:srgbClr val="505050"/>
                </a:solidFill>
              </a:defRPr>
            </a:pPr>
            <a:r>
              <a:rPr lang="en-US" sz="1400" dirty="0"/>
              <a:t>As far as worship:</a:t>
            </a:r>
          </a:p>
          <a:p>
            <a:pPr lvl="1">
              <a:buFont typeface="Courier New" panose="02070309020205020404" pitchFamily="49" charset="0"/>
              <a:buChar char="o"/>
              <a:defRPr sz="1800">
                <a:solidFill>
                  <a:srgbClr val="505050"/>
                </a:solidFill>
              </a:defRPr>
            </a:pPr>
            <a:r>
              <a:rPr lang="en-US" sz="1400" dirty="0"/>
              <a:t>Use of the Prayer Book;</a:t>
            </a:r>
          </a:p>
          <a:p>
            <a:pPr lvl="1">
              <a:buFont typeface="Courier New" panose="02070309020205020404" pitchFamily="49" charset="0"/>
              <a:buChar char="o"/>
              <a:defRPr sz="1800">
                <a:solidFill>
                  <a:srgbClr val="505050"/>
                </a:solidFill>
              </a:defRPr>
            </a:pPr>
            <a:r>
              <a:rPr lang="en-US" sz="1400" dirty="0"/>
              <a:t>Three Sunday services - Holy Communion on Sundays and other days specified in the Prayer Book;</a:t>
            </a:r>
          </a:p>
          <a:p>
            <a:pPr lvl="1">
              <a:buFont typeface="Courier New" panose="02070309020205020404" pitchFamily="49" charset="0"/>
              <a:buChar char="o"/>
              <a:defRPr sz="1800">
                <a:solidFill>
                  <a:srgbClr val="505050"/>
                </a:solidFill>
              </a:defRPr>
            </a:pPr>
            <a:r>
              <a:rPr lang="en-US" sz="1400" dirty="0"/>
              <a:t>A high standard of preaching; and</a:t>
            </a:r>
          </a:p>
          <a:p>
            <a:pPr lvl="1">
              <a:buFont typeface="Courier New" panose="02070309020205020404" pitchFamily="49" charset="0"/>
              <a:buChar char="o"/>
              <a:defRPr sz="1800">
                <a:solidFill>
                  <a:srgbClr val="505050"/>
                </a:solidFill>
              </a:defRPr>
            </a:pPr>
            <a:r>
              <a:rPr lang="en-US" sz="1400" dirty="0"/>
              <a:t>Good music rendered by choir and congregation.</a:t>
            </a:r>
          </a:p>
          <a:p>
            <a:pPr marL="0" indent="0">
              <a:buNone/>
              <a:defRPr sz="1800">
                <a:solidFill>
                  <a:srgbClr val="505050"/>
                </a:solidFill>
              </a:defRPr>
            </a:pPr>
            <a:endParaRPr lang="en-US" sz="1400" dirty="0"/>
          </a:p>
        </p:txBody>
      </p:sp>
      <p:sp>
        <p:nvSpPr>
          <p:cNvPr id="4" name="Footer Placeholder 3">
            <a:extLst>
              <a:ext uri="{FF2B5EF4-FFF2-40B4-BE49-F238E27FC236}">
                <a16:creationId xmlns:a16="http://schemas.microsoft.com/office/drawing/2014/main" id="{51D3BD0B-6A16-15D9-5F7D-3BDF421E7901}"/>
              </a:ext>
            </a:extLst>
          </p:cNvPr>
          <p:cNvSpPr>
            <a:spLocks noGrp="1"/>
          </p:cNvSpPr>
          <p:nvPr>
            <p:ph type="ftr" sz="quarter" idx="11"/>
          </p:nvPr>
        </p:nvSpPr>
        <p:spPr/>
        <p:txBody>
          <a:bodyPr/>
          <a:lstStyle/>
          <a:p>
            <a:r>
              <a:rPr lang="en-US"/>
              <a:t>St. Paul's Syracuse</a:t>
            </a:r>
          </a:p>
        </p:txBody>
      </p:sp>
      <p:sp>
        <p:nvSpPr>
          <p:cNvPr id="5" name="Slide Number Placeholder 4">
            <a:extLst>
              <a:ext uri="{FF2B5EF4-FFF2-40B4-BE49-F238E27FC236}">
                <a16:creationId xmlns:a16="http://schemas.microsoft.com/office/drawing/2014/main" id="{4EDB3759-6BE2-21DD-2C72-9817CE399949}"/>
              </a:ext>
            </a:extLst>
          </p:cNvPr>
          <p:cNvSpPr>
            <a:spLocks noGrp="1"/>
          </p:cNvSpPr>
          <p:nvPr>
            <p:ph type="sldNum" sz="quarter" idx="12"/>
          </p:nvPr>
        </p:nvSpPr>
        <p:spPr/>
        <p:txBody>
          <a:bodyPr/>
          <a:lstStyle/>
          <a:p>
            <a:fld id="{C1FF6DA9-008F-8B48-92A6-B652298478BF}" type="slidenum">
              <a:rPr lang="en-US" smtClean="0"/>
              <a:t>17</a:t>
            </a:fld>
            <a:endParaRPr lang="en-US"/>
          </a:p>
        </p:txBody>
      </p:sp>
    </p:spTree>
    <p:extLst>
      <p:ext uri="{BB962C8B-B14F-4D97-AF65-F5344CB8AC3E}">
        <p14:creationId xmlns:p14="http://schemas.microsoft.com/office/powerpoint/2010/main" val="34718959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5CBF3B-6007-EFD0-7D3D-7FB1E9CB1D4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19BDFA2-8E67-E54A-7838-C970778B05C7}"/>
              </a:ext>
            </a:extLst>
          </p:cNvPr>
          <p:cNvSpPr>
            <a:spLocks noGrp="1"/>
          </p:cNvSpPr>
          <p:nvPr>
            <p:ph type="title"/>
          </p:nvPr>
        </p:nvSpPr>
        <p:spPr/>
        <p:txBody>
          <a:bodyPr>
            <a:normAutofit/>
          </a:bodyPr>
          <a:lstStyle/>
          <a:p>
            <a:r>
              <a:rPr sz="4000" dirty="0"/>
              <a:t>18</a:t>
            </a:r>
            <a:r>
              <a:rPr lang="en-US" sz="4000" dirty="0"/>
              <a:t>82 - 1884</a:t>
            </a:r>
            <a:endParaRPr sz="4000" dirty="0"/>
          </a:p>
        </p:txBody>
      </p:sp>
      <p:sp>
        <p:nvSpPr>
          <p:cNvPr id="6" name="Content Placeholder 5">
            <a:extLst>
              <a:ext uri="{FF2B5EF4-FFF2-40B4-BE49-F238E27FC236}">
                <a16:creationId xmlns:a16="http://schemas.microsoft.com/office/drawing/2014/main" id="{679824C1-83D7-192B-6BAD-1FD6074EBBD0}"/>
              </a:ext>
            </a:extLst>
          </p:cNvPr>
          <p:cNvSpPr>
            <a:spLocks noGrp="1"/>
          </p:cNvSpPr>
          <p:nvPr>
            <p:ph idx="1"/>
          </p:nvPr>
        </p:nvSpPr>
        <p:spPr>
          <a:xfrm>
            <a:off x="628650" y="1501629"/>
            <a:ext cx="7886700" cy="4675334"/>
          </a:xfrm>
        </p:spPr>
        <p:txBody>
          <a:bodyPr>
            <a:noAutofit/>
          </a:bodyPr>
          <a:lstStyle/>
          <a:p>
            <a:pPr>
              <a:defRPr sz="1800">
                <a:solidFill>
                  <a:srgbClr val="505050"/>
                </a:solidFill>
              </a:defRPr>
            </a:pPr>
            <a:r>
              <a:rPr lang="en-US" sz="1300" dirty="0"/>
              <a:t>Lastly, handling the delicate situation of St. Paul’s dual role (which would eventually lead to complications):</a:t>
            </a:r>
          </a:p>
          <a:p>
            <a:pPr lvl="1">
              <a:buFont typeface="Courier New" panose="02070309020205020404" pitchFamily="49" charset="0"/>
              <a:buChar char="o"/>
              <a:defRPr sz="1800">
                <a:solidFill>
                  <a:srgbClr val="505050"/>
                </a:solidFill>
              </a:defRPr>
            </a:pPr>
            <a:r>
              <a:rPr lang="en-US" sz="1300" dirty="0"/>
              <a:t>As a center for an established and thriving Parish, with experienced and successful leaders in the Rector and Vestry; and</a:t>
            </a:r>
          </a:p>
          <a:p>
            <a:pPr lvl="1">
              <a:buFont typeface="Courier New" panose="02070309020205020404" pitchFamily="49" charset="0"/>
              <a:buChar char="o"/>
              <a:defRPr sz="1800">
                <a:solidFill>
                  <a:srgbClr val="505050"/>
                </a:solidFill>
              </a:defRPr>
            </a:pPr>
            <a:r>
              <a:rPr lang="en-US" sz="1300" dirty="0"/>
              <a:t>As the Cathedral for a relatively new Diocese, led by a talented Bishop with a mind of his own, but no experience of working in a Cathedral Church, in the uneasy position of being both master and guest.</a:t>
            </a:r>
          </a:p>
          <a:p>
            <a:pPr marL="0" indent="0">
              <a:buNone/>
              <a:defRPr sz="1800">
                <a:solidFill>
                  <a:srgbClr val="505050"/>
                </a:solidFill>
              </a:defRPr>
            </a:pPr>
            <a:r>
              <a:rPr lang="en-US" sz="1300" dirty="0"/>
              <a:t>1883 – May 21 – the Vestry agreed that the church was to be of gray limestone, and that Henry Dudley of Brooklyn, NY, was to be the architect. </a:t>
            </a:r>
          </a:p>
          <a:p>
            <a:pPr marL="0" indent="0">
              <a:buNone/>
              <a:defRPr sz="1800">
                <a:solidFill>
                  <a:srgbClr val="505050"/>
                </a:solidFill>
              </a:defRPr>
            </a:pPr>
            <a:r>
              <a:rPr lang="en-US" sz="1300" dirty="0"/>
              <a:t>          - May - Erection of the chapel, capable of seating 300 people, was started. It would adjoin the church on its south side, and be built of stone with a walnut trim interior finish.</a:t>
            </a:r>
          </a:p>
          <a:p>
            <a:pPr marL="0" indent="0">
              <a:buNone/>
              <a:defRPr sz="1800">
                <a:solidFill>
                  <a:srgbClr val="505050"/>
                </a:solidFill>
              </a:defRPr>
            </a:pPr>
            <a:r>
              <a:rPr lang="en-US" sz="1300" dirty="0"/>
              <a:t>          – early July – St. Paul’s bought the Alexander lot (lots four and five of Block 112) on the southwest corner of Fayette and Montgomery Streets, and recorded the deed in the Court House. Final plans for the church were approved, with special regard being given to the supporting columns in the nave and to the tower. Financial troubles delayed the actual construction of the church, then winter continued the delay.</a:t>
            </a:r>
          </a:p>
          <a:p>
            <a:pPr marL="0" indent="0">
              <a:buNone/>
              <a:defRPr sz="1800">
                <a:solidFill>
                  <a:srgbClr val="505050"/>
                </a:solidFill>
              </a:defRPr>
            </a:pPr>
            <a:r>
              <a:rPr lang="en-US" sz="1300" dirty="0"/>
              <a:t>          – Christmas Day – the last services were held in the second St. Paul’s Church. Worship thereafter was held Sunday afternoons at St. James’ until Whitsunday, 1884, when the new chapel was used for the first time.</a:t>
            </a:r>
          </a:p>
          <a:p>
            <a:pPr marL="0" indent="0">
              <a:buNone/>
              <a:defRPr sz="1800">
                <a:solidFill>
                  <a:srgbClr val="505050"/>
                </a:solidFill>
              </a:defRPr>
            </a:pPr>
            <a:r>
              <a:rPr lang="en-US" sz="1300" dirty="0"/>
              <a:t>1884 – April – a construction contract was given to Leamy Brothers of Syracuse, general contractors and builders.</a:t>
            </a:r>
          </a:p>
          <a:p>
            <a:pPr marL="0" indent="0">
              <a:buNone/>
              <a:defRPr sz="1800">
                <a:solidFill>
                  <a:srgbClr val="505050"/>
                </a:solidFill>
              </a:defRPr>
            </a:pPr>
            <a:r>
              <a:rPr lang="en-US" sz="1300" dirty="0"/>
              <a:t>         – June 25 – the church cornerstone was laid with a ceremony with the Bishop and other church rectors, and in which Dr. Lockwood stated that in keeping with the wishes of many of the parish the stone in the old church would be used in the new. The old cornerstone was placed below the new cornerstone. Also, within the new cornerstone was placed a one cubic foot copper box into which was deposited the contents of the old, perfectly preserved, together with current memorabilia, including an engraving of the church as of 1842 and a picture of the same as it was before demolition. The cornerstone was then swung into place upon a ten-dollar gold piece.</a:t>
            </a:r>
          </a:p>
        </p:txBody>
      </p:sp>
      <p:sp>
        <p:nvSpPr>
          <p:cNvPr id="4" name="Footer Placeholder 3">
            <a:extLst>
              <a:ext uri="{FF2B5EF4-FFF2-40B4-BE49-F238E27FC236}">
                <a16:creationId xmlns:a16="http://schemas.microsoft.com/office/drawing/2014/main" id="{5B6204E4-1B10-D2B0-FD5F-008D82A61E01}"/>
              </a:ext>
            </a:extLst>
          </p:cNvPr>
          <p:cNvSpPr>
            <a:spLocks noGrp="1"/>
          </p:cNvSpPr>
          <p:nvPr>
            <p:ph type="ftr" sz="quarter" idx="11"/>
          </p:nvPr>
        </p:nvSpPr>
        <p:spPr/>
        <p:txBody>
          <a:bodyPr/>
          <a:lstStyle/>
          <a:p>
            <a:r>
              <a:rPr lang="en-US" dirty="0"/>
              <a:t>St. Paul's Syracuse</a:t>
            </a:r>
          </a:p>
        </p:txBody>
      </p:sp>
      <p:sp>
        <p:nvSpPr>
          <p:cNvPr id="5" name="Slide Number Placeholder 4">
            <a:extLst>
              <a:ext uri="{FF2B5EF4-FFF2-40B4-BE49-F238E27FC236}">
                <a16:creationId xmlns:a16="http://schemas.microsoft.com/office/drawing/2014/main" id="{FF9A7799-65F1-39D4-A931-8540EE091E8D}"/>
              </a:ext>
            </a:extLst>
          </p:cNvPr>
          <p:cNvSpPr>
            <a:spLocks noGrp="1"/>
          </p:cNvSpPr>
          <p:nvPr>
            <p:ph type="sldNum" sz="quarter" idx="12"/>
          </p:nvPr>
        </p:nvSpPr>
        <p:spPr/>
        <p:txBody>
          <a:bodyPr/>
          <a:lstStyle/>
          <a:p>
            <a:fld id="{C1FF6DA9-008F-8B48-92A6-B652298478BF}" type="slidenum">
              <a:rPr lang="en-US" smtClean="0"/>
              <a:t>18</a:t>
            </a:fld>
            <a:endParaRPr lang="en-US"/>
          </a:p>
        </p:txBody>
      </p:sp>
    </p:spTree>
    <p:extLst>
      <p:ext uri="{BB962C8B-B14F-4D97-AF65-F5344CB8AC3E}">
        <p14:creationId xmlns:p14="http://schemas.microsoft.com/office/powerpoint/2010/main" val="15238885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sz="4000" dirty="0"/>
              <a:t>1</a:t>
            </a:r>
            <a:r>
              <a:rPr lang="en-US" sz="4000" dirty="0"/>
              <a:t>884</a:t>
            </a:r>
            <a:r>
              <a:rPr sz="4000" dirty="0"/>
              <a:t>–1</a:t>
            </a:r>
            <a:r>
              <a:rPr lang="en-US" sz="4000" dirty="0"/>
              <a:t>885</a:t>
            </a:r>
            <a:endParaRPr sz="4000" dirty="0"/>
          </a:p>
        </p:txBody>
      </p:sp>
      <p:sp>
        <p:nvSpPr>
          <p:cNvPr id="6" name="Content Placeholder 5">
            <a:extLst>
              <a:ext uri="{FF2B5EF4-FFF2-40B4-BE49-F238E27FC236}">
                <a16:creationId xmlns:a16="http://schemas.microsoft.com/office/drawing/2014/main" id="{EB954755-FE78-B617-AD8C-53395ED94028}"/>
              </a:ext>
            </a:extLst>
          </p:cNvPr>
          <p:cNvSpPr>
            <a:spLocks noGrp="1"/>
          </p:cNvSpPr>
          <p:nvPr>
            <p:ph idx="1"/>
          </p:nvPr>
        </p:nvSpPr>
        <p:spPr>
          <a:xfrm>
            <a:off x="628650" y="1501629"/>
            <a:ext cx="7886700" cy="4675334"/>
          </a:xfrm>
        </p:spPr>
        <p:txBody>
          <a:bodyPr>
            <a:normAutofit fontScale="62500" lnSpcReduction="20000"/>
          </a:bodyPr>
          <a:lstStyle/>
          <a:p>
            <a:pPr marL="0" indent="0">
              <a:buNone/>
              <a:defRPr sz="1800">
                <a:solidFill>
                  <a:srgbClr val="505050"/>
                </a:solidFill>
              </a:defRPr>
            </a:pPr>
            <a:r>
              <a:rPr lang="en-US" sz="1800" dirty="0"/>
              <a:t>         – Fall – the rectory was sold to the YMCA.</a:t>
            </a:r>
            <a:endParaRPr lang="en-US" dirty="0"/>
          </a:p>
          <a:p>
            <a:pPr marL="0" indent="0">
              <a:buNone/>
              <a:defRPr sz="1800">
                <a:solidFill>
                  <a:srgbClr val="505050"/>
                </a:solidFill>
              </a:defRPr>
            </a:pPr>
            <a:r>
              <a:rPr lang="en-US" dirty="0"/>
              <a:t>1885 – July 24 – the spire was completed.</a:t>
            </a:r>
          </a:p>
          <a:p>
            <a:pPr marL="0" indent="0">
              <a:buNone/>
              <a:defRPr sz="1800">
                <a:solidFill>
                  <a:srgbClr val="505050"/>
                </a:solidFill>
              </a:defRPr>
            </a:pPr>
            <a:r>
              <a:rPr lang="en-US" dirty="0"/>
              <a:t>          - Fall – On a Monday morning, Bishop Huntington led a procession of six private carriages and two large stages to the Onondaga reservation, six miles south of Syracuse. The object of the excursion was the reopening of the Home of the Good Shepherd, a pretty chapel erected on the reservation through the efforts of the Bishop, who has been untiring in his efforts to Christianize the remnants of the Onondaga tribe. The chapel had lately been renovated, painted, and stained-glass windows substituted for the plain white ones. A pretty memorial window to Matilda Johnson, a young native woman, had also been donated. At the boundary of the reservation Chief Joseph greeted the Bishop with great eloquence. Two native women were confirmed making the number of communicants 26. Twenty-two families attend services at the chapel.</a:t>
            </a:r>
          </a:p>
          <a:p>
            <a:pPr marL="0" indent="0">
              <a:buNone/>
              <a:defRPr sz="1800">
                <a:solidFill>
                  <a:srgbClr val="505050"/>
                </a:solidFill>
              </a:defRPr>
            </a:pPr>
            <a:r>
              <a:rPr lang="en-US" dirty="0"/>
              <a:t>         – December 13 – Bishop Huntington dedicated the church (which only took eighteen months to build), and opened it for worship. In addition, a formal announcement was made at this service transforming St. Paul’s into a Diocesan Cathedral and Bishop’s church. Pew No. 49 was set apart for the use of the Bishop’s family on all occasions of public worship. The Bishop’s wife, in a letter to their son, mentions that the Bishop ‘will not be satisfied until it is a free church, with daily service, but it will take time to bring it about and much patient waiting’.</a:t>
            </a:r>
          </a:p>
          <a:p>
            <a:pPr marL="0" indent="0">
              <a:buNone/>
              <a:defRPr sz="1800">
                <a:solidFill>
                  <a:srgbClr val="505050"/>
                </a:solidFill>
              </a:defRPr>
            </a:pPr>
            <a:r>
              <a:rPr lang="en-US" dirty="0"/>
              <a:t>Our present Church:</a:t>
            </a:r>
          </a:p>
          <a:p>
            <a:pPr>
              <a:defRPr sz="1800">
                <a:solidFill>
                  <a:srgbClr val="505050"/>
                </a:solidFill>
              </a:defRPr>
            </a:pPr>
            <a:r>
              <a:rPr lang="en-US" dirty="0"/>
              <a:t>Built of Onondaga gray limestone brought from the Onondaga Indian Reservation and the old church, and designed in the style known as the “decorated” or second period (Middle) English Gothic. </a:t>
            </a:r>
          </a:p>
          <a:p>
            <a:pPr>
              <a:defRPr sz="1800">
                <a:solidFill>
                  <a:srgbClr val="505050"/>
                </a:solidFill>
              </a:defRPr>
            </a:pPr>
            <a:r>
              <a:rPr lang="en-US" dirty="0"/>
              <a:t>The architect was Mr. Henry Dudley of New York City. </a:t>
            </a:r>
          </a:p>
          <a:p>
            <a:pPr>
              <a:defRPr sz="1800">
                <a:solidFill>
                  <a:srgbClr val="505050"/>
                </a:solidFill>
              </a:defRPr>
            </a:pPr>
            <a:r>
              <a:rPr lang="en-US" dirty="0"/>
              <a:t>The red and blue roof was covered with Akron tile of diamond pattern. </a:t>
            </a:r>
          </a:p>
          <a:p>
            <a:pPr>
              <a:defRPr sz="1800">
                <a:solidFill>
                  <a:srgbClr val="505050"/>
                </a:solidFill>
              </a:defRPr>
            </a:pPr>
            <a:r>
              <a:rPr lang="en-US" sz="1800" dirty="0"/>
              <a:t>The ceiling is a semicircular pointed arch of Georgia pine, stained a cherry color. </a:t>
            </a:r>
          </a:p>
          <a:p>
            <a:pPr>
              <a:defRPr sz="1800">
                <a:solidFill>
                  <a:srgbClr val="505050"/>
                </a:solidFill>
              </a:defRPr>
            </a:pPr>
            <a:r>
              <a:rPr lang="en-US" dirty="0"/>
              <a:t>The church seated about 900 people and the acoustics were unusually good. </a:t>
            </a:r>
          </a:p>
          <a:p>
            <a:pPr>
              <a:defRPr sz="1800">
                <a:solidFill>
                  <a:srgbClr val="505050"/>
                </a:solidFill>
              </a:defRPr>
            </a:pPr>
            <a:r>
              <a:rPr lang="en-US" dirty="0"/>
              <a:t>The aisles and chancel windows were from Munich, Germany.</a:t>
            </a:r>
          </a:p>
          <a:p>
            <a:pPr>
              <a:defRPr sz="1800">
                <a:solidFill>
                  <a:srgbClr val="505050"/>
                </a:solidFill>
              </a:defRPr>
            </a:pPr>
            <a:r>
              <a:rPr lang="en-US" sz="1800" dirty="0"/>
              <a:t>A doorway from the north transept led into the vestry room, over which was the “Ladies Work” room.</a:t>
            </a:r>
          </a:p>
        </p:txBody>
      </p:sp>
      <p:sp>
        <p:nvSpPr>
          <p:cNvPr id="4" name="Footer Placeholder 3">
            <a:extLst>
              <a:ext uri="{FF2B5EF4-FFF2-40B4-BE49-F238E27FC236}">
                <a16:creationId xmlns:a16="http://schemas.microsoft.com/office/drawing/2014/main" id="{DC17A4D0-2B8E-1465-DC48-C836B21F273F}"/>
              </a:ext>
            </a:extLst>
          </p:cNvPr>
          <p:cNvSpPr>
            <a:spLocks noGrp="1"/>
          </p:cNvSpPr>
          <p:nvPr>
            <p:ph type="ftr" sz="quarter" idx="11"/>
          </p:nvPr>
        </p:nvSpPr>
        <p:spPr/>
        <p:txBody>
          <a:bodyPr/>
          <a:lstStyle/>
          <a:p>
            <a:r>
              <a:rPr lang="en-US"/>
              <a:t>St. Paul's Syracuse</a:t>
            </a:r>
          </a:p>
        </p:txBody>
      </p:sp>
      <p:sp>
        <p:nvSpPr>
          <p:cNvPr id="5" name="Slide Number Placeholder 4">
            <a:extLst>
              <a:ext uri="{FF2B5EF4-FFF2-40B4-BE49-F238E27FC236}">
                <a16:creationId xmlns:a16="http://schemas.microsoft.com/office/drawing/2014/main" id="{85F829B4-3073-DEE7-E5AD-647BF1EBF004}"/>
              </a:ext>
            </a:extLst>
          </p:cNvPr>
          <p:cNvSpPr>
            <a:spLocks noGrp="1"/>
          </p:cNvSpPr>
          <p:nvPr>
            <p:ph type="sldNum" sz="quarter" idx="12"/>
          </p:nvPr>
        </p:nvSpPr>
        <p:spPr/>
        <p:txBody>
          <a:bodyPr/>
          <a:lstStyle/>
          <a:p>
            <a:fld id="{C1FF6DA9-008F-8B48-92A6-B652298478BF}" type="slidenum">
              <a:rPr lang="en-US" smtClean="0"/>
              <a:t>19</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sz="4000" dirty="0"/>
              <a:t>180</a:t>
            </a:r>
            <a:r>
              <a:rPr lang="en-US" sz="4000" dirty="0"/>
              <a:t>3 </a:t>
            </a:r>
            <a:r>
              <a:rPr sz="4000" dirty="0"/>
              <a:t>–</a:t>
            </a:r>
            <a:r>
              <a:rPr lang="en-US" sz="4000" dirty="0"/>
              <a:t> </a:t>
            </a:r>
            <a:r>
              <a:rPr sz="4000" dirty="0"/>
              <a:t>18</a:t>
            </a:r>
            <a:r>
              <a:rPr lang="en-US" sz="4000" dirty="0"/>
              <a:t>16</a:t>
            </a:r>
            <a:endParaRPr sz="4000" dirty="0"/>
          </a:p>
        </p:txBody>
      </p:sp>
      <p:sp>
        <p:nvSpPr>
          <p:cNvPr id="6" name="Content Placeholder 5">
            <a:extLst>
              <a:ext uri="{FF2B5EF4-FFF2-40B4-BE49-F238E27FC236}">
                <a16:creationId xmlns:a16="http://schemas.microsoft.com/office/drawing/2014/main" id="{9F1BE69E-A462-739F-FF1C-5567482B8B15}"/>
              </a:ext>
            </a:extLst>
          </p:cNvPr>
          <p:cNvSpPr>
            <a:spLocks noGrp="1"/>
          </p:cNvSpPr>
          <p:nvPr>
            <p:ph idx="1"/>
          </p:nvPr>
        </p:nvSpPr>
        <p:spPr>
          <a:xfrm>
            <a:off x="628650" y="1501629"/>
            <a:ext cx="7886700" cy="4675334"/>
          </a:xfrm>
        </p:spPr>
        <p:txBody>
          <a:bodyPr>
            <a:normAutofit fontScale="92500" lnSpcReduction="20000"/>
          </a:bodyPr>
          <a:lstStyle/>
          <a:p>
            <a:pPr marL="0" indent="0">
              <a:buNone/>
              <a:defRPr sz="1800">
                <a:solidFill>
                  <a:srgbClr val="505050"/>
                </a:solidFill>
              </a:defRPr>
            </a:pPr>
            <a:r>
              <a:rPr lang="en-US" sz="1400" dirty="0"/>
              <a:t>1803 - the village of Onondaga Hill consisted of a few houses, two taverns, a new Court House, a jail, and a log school. Onondaga Hill was established in 1794 and was the center of government for Onondaga County at this time. It covered a number of military plots, or tracts granted to Revolutionary War veterans. On November 26, a meeting was held in the newly built Court House in which the Rev. Davenport Phelps organized the first Episcopal parish in Onondaga County. </a:t>
            </a:r>
          </a:p>
          <a:p>
            <a:pPr marL="0" indent="0">
              <a:buNone/>
              <a:defRPr sz="1800">
                <a:solidFill>
                  <a:srgbClr val="505050"/>
                </a:solidFill>
              </a:defRPr>
            </a:pPr>
            <a:r>
              <a:rPr lang="en-US" sz="1400" dirty="0"/>
              <a:t>1804 – March - The record of incorporation of “ St. John’s Church” on Onondaga Hill, was proved before Judge Daniel Bradley, and registered shortly after by the County Clerks office by Clerk Jason Hopper. It was the origin of St. Paul’s.</a:t>
            </a:r>
          </a:p>
          <a:p>
            <a:pPr marL="0" indent="0">
              <a:buNone/>
              <a:defRPr sz="1800">
                <a:solidFill>
                  <a:srgbClr val="505050"/>
                </a:solidFill>
              </a:defRPr>
            </a:pPr>
            <a:r>
              <a:rPr lang="en-US" sz="1400" dirty="0"/>
              <a:t>          - June – Episcopalian Abraham M. Walton of Utica, NY, bought from New York State an area later known as the Walton Tract which extended over a part of what today is the business district of Syracuse and promoted its development. The proximity to massive salt deposits in the area led to the rapid growth of Syracuse. Until the Civil War, Syracuse (the “Salt City”) was the only commercial manufacturer of salt in the United States. Salt was of enormous value to every community as it was virtually the sole means of preserving foodstuffs until refrigeration came along.</a:t>
            </a:r>
          </a:p>
          <a:p>
            <a:pPr marL="0" indent="0">
              <a:buNone/>
              <a:defRPr sz="1800">
                <a:solidFill>
                  <a:srgbClr val="505050"/>
                </a:solidFill>
              </a:defRPr>
            </a:pPr>
            <a:r>
              <a:rPr lang="en-US" sz="1400" dirty="0"/>
              <a:t>1805 – December 25 - nineteen Episcopalians from various settlements received Holy Communion on Christmas Day in the Court House.</a:t>
            </a:r>
          </a:p>
          <a:p>
            <a:pPr marL="0" indent="0">
              <a:buNone/>
              <a:defRPr sz="1800">
                <a:solidFill>
                  <a:srgbClr val="505050"/>
                </a:solidFill>
              </a:defRPr>
            </a:pPr>
            <a:r>
              <a:rPr lang="en-US" sz="1400" dirty="0"/>
              <a:t>1807 - Rev. Phelps left to move to Geneva, and St. John’s became basically inactive.</a:t>
            </a:r>
          </a:p>
          <a:p>
            <a:pPr marL="0" indent="0">
              <a:buNone/>
              <a:defRPr sz="1800">
                <a:solidFill>
                  <a:srgbClr val="505050"/>
                </a:solidFill>
              </a:defRPr>
            </a:pPr>
            <a:r>
              <a:rPr lang="en-US" sz="1400" dirty="0"/>
              <a:t>1811 to 1822 -  the Rev. William A. Clark was appointed Missionary of Manlius and Onondaga and built an Episcopal Church in Manlius in 1813, the first in the County. He also held services in Pompey, Jamesville, Marcellus and Skaneateles.</a:t>
            </a:r>
          </a:p>
          <a:p>
            <a:pPr marL="0" indent="0">
              <a:buNone/>
              <a:defRPr sz="1800">
                <a:solidFill>
                  <a:srgbClr val="505050"/>
                </a:solidFill>
              </a:defRPr>
            </a:pPr>
            <a:r>
              <a:rPr lang="en-US" sz="1400" dirty="0"/>
              <a:t>1815 – 22-year-old Rev. Ezekiel G. Gear became Rev. Clark’s assistant and took up his resident missionary on Onondaga Hill.</a:t>
            </a:r>
          </a:p>
          <a:p>
            <a:pPr marL="0" indent="0">
              <a:buNone/>
              <a:defRPr sz="1800">
                <a:solidFill>
                  <a:srgbClr val="505050"/>
                </a:solidFill>
              </a:defRPr>
            </a:pPr>
            <a:r>
              <a:rPr lang="en-US" sz="1400" dirty="0"/>
              <a:t>1816 - Rev. Gear reorganized St. John’s Church and was very successful in that “a considerable number have been added to our communion.” </a:t>
            </a:r>
          </a:p>
        </p:txBody>
      </p:sp>
      <p:sp>
        <p:nvSpPr>
          <p:cNvPr id="4" name="Footer Placeholder 3">
            <a:extLst>
              <a:ext uri="{FF2B5EF4-FFF2-40B4-BE49-F238E27FC236}">
                <a16:creationId xmlns:a16="http://schemas.microsoft.com/office/drawing/2014/main" id="{C3F49194-25D6-410B-44E6-DCAAAB369B0C}"/>
              </a:ext>
            </a:extLst>
          </p:cNvPr>
          <p:cNvSpPr>
            <a:spLocks noGrp="1"/>
          </p:cNvSpPr>
          <p:nvPr>
            <p:ph type="ftr" sz="quarter" idx="11"/>
          </p:nvPr>
        </p:nvSpPr>
        <p:spPr/>
        <p:txBody>
          <a:bodyPr/>
          <a:lstStyle/>
          <a:p>
            <a:r>
              <a:rPr lang="en-US"/>
              <a:t>St. Paul's Syracuse</a:t>
            </a:r>
          </a:p>
        </p:txBody>
      </p:sp>
      <p:sp>
        <p:nvSpPr>
          <p:cNvPr id="5" name="Slide Number Placeholder 4">
            <a:extLst>
              <a:ext uri="{FF2B5EF4-FFF2-40B4-BE49-F238E27FC236}">
                <a16:creationId xmlns:a16="http://schemas.microsoft.com/office/drawing/2014/main" id="{B2318B41-9BA1-054D-FFD5-BBF8D097CFE6}"/>
              </a:ext>
            </a:extLst>
          </p:cNvPr>
          <p:cNvSpPr>
            <a:spLocks noGrp="1"/>
          </p:cNvSpPr>
          <p:nvPr>
            <p:ph type="sldNum" sz="quarter" idx="12"/>
          </p:nvPr>
        </p:nvSpPr>
        <p:spPr/>
        <p:txBody>
          <a:bodyPr/>
          <a:lstStyle/>
          <a:p>
            <a:fld id="{C1FF6DA9-008F-8B48-92A6-B652298478BF}" type="slidenum">
              <a:rPr lang="en-US" smtClean="0"/>
              <a:t>2</a:t>
            </a:fld>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C5B103-001C-F958-3EC3-A464244596F8}"/>
              </a:ext>
            </a:extLst>
          </p:cNvPr>
          <p:cNvSpPr>
            <a:spLocks noGrp="1"/>
          </p:cNvSpPr>
          <p:nvPr>
            <p:ph type="title"/>
          </p:nvPr>
        </p:nvSpPr>
        <p:spPr/>
        <p:txBody>
          <a:bodyPr>
            <a:normAutofit/>
          </a:bodyPr>
          <a:lstStyle/>
          <a:p>
            <a:r>
              <a:rPr lang="en-US" sz="4000" dirty="0"/>
              <a:t>1885</a:t>
            </a:r>
          </a:p>
        </p:txBody>
      </p:sp>
      <p:sp>
        <p:nvSpPr>
          <p:cNvPr id="3" name="Content Placeholder 2">
            <a:extLst>
              <a:ext uri="{FF2B5EF4-FFF2-40B4-BE49-F238E27FC236}">
                <a16:creationId xmlns:a16="http://schemas.microsoft.com/office/drawing/2014/main" id="{7F42FD1F-0559-0DDF-9FC0-8645C34CDBD0}"/>
              </a:ext>
            </a:extLst>
          </p:cNvPr>
          <p:cNvSpPr>
            <a:spLocks noGrp="1"/>
          </p:cNvSpPr>
          <p:nvPr>
            <p:ph idx="1"/>
          </p:nvPr>
        </p:nvSpPr>
        <p:spPr>
          <a:xfrm>
            <a:off x="628650" y="1501629"/>
            <a:ext cx="7886700" cy="4675334"/>
          </a:xfrm>
        </p:spPr>
        <p:txBody>
          <a:bodyPr>
            <a:noAutofit/>
          </a:bodyPr>
          <a:lstStyle/>
          <a:p>
            <a:pPr>
              <a:defRPr sz="1800">
                <a:solidFill>
                  <a:srgbClr val="505050"/>
                </a:solidFill>
              </a:defRPr>
            </a:pPr>
            <a:r>
              <a:rPr lang="en-US" sz="1300" dirty="0"/>
              <a:t>The walls are pierced by mullion windows with pointed arches, jambs, and tracery of molded Ohio sandstone. The windows are associated with European and in particular, English churches of the period from the middle of the thirteenth to the middle of the fourteenth centuries. Four windows are on the north wall, and five on the south. Colored panels were later inserted into these. The memorial window on the south side for Judge George F. Comstock, and on the north side are the Alexander, Smith and Peck memorial windows.</a:t>
            </a:r>
          </a:p>
          <a:p>
            <a:pPr>
              <a:defRPr sz="1800">
                <a:solidFill>
                  <a:srgbClr val="505050"/>
                </a:solidFill>
              </a:defRPr>
            </a:pPr>
            <a:r>
              <a:rPr lang="en-US" sz="1300" dirty="0"/>
              <a:t>The tall (205 foot) limestone memorial spire, surmounted by its seven-foot Cross, houses the same bell that (after another recasting in Troy, NY) called those who worshipped at the first St. Paul’s Church almost two hundred years ago. The spire is a durable tribute to Clara Dickson White, whose children erected it in her memory. Observe the round, carved medallion over the east red doors on Fayette Street.</a:t>
            </a:r>
          </a:p>
          <a:p>
            <a:pPr>
              <a:defRPr sz="1800">
                <a:solidFill>
                  <a:srgbClr val="505050"/>
                </a:solidFill>
              </a:defRPr>
            </a:pPr>
            <a:r>
              <a:rPr lang="en-US" sz="1300" dirty="0"/>
              <a:t>The interior of the church is 96 feet in length, 64 feet in width, and 59 feet at the highest point. It consists of a nave, chancel and transepts. The nave is divided by a center and two side aisles and ten columns of Nova Scotia polished granite, each bay having a span of 18 feet. </a:t>
            </a:r>
          </a:p>
          <a:p>
            <a:pPr>
              <a:defRPr sz="1800">
                <a:solidFill>
                  <a:srgbClr val="505050"/>
                </a:solidFill>
              </a:defRPr>
            </a:pPr>
            <a:r>
              <a:rPr lang="en-US" sz="1300" dirty="0"/>
              <a:t>The walls supporting the clerestory are of Milwaukee colored pressed brick, relieved by belting curves of terra cotta diapers of novel patterns. The several clerestory windows are of cathedral brightly  colored glass furnished by Hawley and Whittaker.</a:t>
            </a:r>
          </a:p>
          <a:p>
            <a:r>
              <a:rPr lang="en-US" sz="1300" dirty="0"/>
              <a:t>Separating the chancel from the sanctuary was an elaborately draped brass railing mounted with a mahogany rest.</a:t>
            </a:r>
          </a:p>
          <a:p>
            <a:r>
              <a:rPr lang="en-US" sz="1300" dirty="0"/>
              <a:t>North of the chancel and in an arched porch occupying the lower stage of the tower was the organ “used in the old church but which had been repaired and enlarged”; the organ was operated now by hydraulic pressure. The choir was placed in front of the porch and was enclosed by an oak screen. </a:t>
            </a:r>
          </a:p>
          <a:p>
            <a:r>
              <a:rPr lang="en-US" sz="1400" dirty="0"/>
              <a:t>The oriel window over the altar, the gift of Howard G. and Hamilton S. White in memory of their father, mother and brother, is from the firm of Cox, Buckley and Co., NY and London, as are the side wall windows.</a:t>
            </a:r>
          </a:p>
        </p:txBody>
      </p:sp>
      <p:sp>
        <p:nvSpPr>
          <p:cNvPr id="4" name="Footer Placeholder 3">
            <a:extLst>
              <a:ext uri="{FF2B5EF4-FFF2-40B4-BE49-F238E27FC236}">
                <a16:creationId xmlns:a16="http://schemas.microsoft.com/office/drawing/2014/main" id="{769BCEE5-49CE-735B-036A-9CC8F5293C5A}"/>
              </a:ext>
            </a:extLst>
          </p:cNvPr>
          <p:cNvSpPr>
            <a:spLocks noGrp="1"/>
          </p:cNvSpPr>
          <p:nvPr>
            <p:ph type="ftr" sz="quarter" idx="11"/>
          </p:nvPr>
        </p:nvSpPr>
        <p:spPr/>
        <p:txBody>
          <a:bodyPr/>
          <a:lstStyle/>
          <a:p>
            <a:r>
              <a:rPr lang="en-US"/>
              <a:t>St. Paul's Syracuse</a:t>
            </a:r>
          </a:p>
        </p:txBody>
      </p:sp>
      <p:sp>
        <p:nvSpPr>
          <p:cNvPr id="5" name="Slide Number Placeholder 4">
            <a:extLst>
              <a:ext uri="{FF2B5EF4-FFF2-40B4-BE49-F238E27FC236}">
                <a16:creationId xmlns:a16="http://schemas.microsoft.com/office/drawing/2014/main" id="{952C4835-8FBA-9480-0C01-EA59825101FE}"/>
              </a:ext>
            </a:extLst>
          </p:cNvPr>
          <p:cNvSpPr>
            <a:spLocks noGrp="1"/>
          </p:cNvSpPr>
          <p:nvPr>
            <p:ph type="sldNum" sz="quarter" idx="12"/>
          </p:nvPr>
        </p:nvSpPr>
        <p:spPr/>
        <p:txBody>
          <a:bodyPr/>
          <a:lstStyle/>
          <a:p>
            <a:fld id="{6BA51501-9E64-4CFA-A450-83960C307C87}" type="slidenum">
              <a:rPr lang="en-US" smtClean="0"/>
              <a:t>20</a:t>
            </a:fld>
            <a:endParaRPr lang="en-US"/>
          </a:p>
        </p:txBody>
      </p:sp>
    </p:spTree>
    <p:extLst>
      <p:ext uri="{BB962C8B-B14F-4D97-AF65-F5344CB8AC3E}">
        <p14:creationId xmlns:p14="http://schemas.microsoft.com/office/powerpoint/2010/main" val="31698498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E6C550-0279-E264-319B-DA0CB85A3154}"/>
              </a:ext>
            </a:extLst>
          </p:cNvPr>
          <p:cNvSpPr>
            <a:spLocks noGrp="1"/>
          </p:cNvSpPr>
          <p:nvPr>
            <p:ph type="title"/>
          </p:nvPr>
        </p:nvSpPr>
        <p:spPr/>
        <p:txBody>
          <a:bodyPr>
            <a:normAutofit/>
          </a:bodyPr>
          <a:lstStyle/>
          <a:p>
            <a:r>
              <a:rPr lang="en-US" sz="4000" dirty="0"/>
              <a:t>1885</a:t>
            </a:r>
          </a:p>
        </p:txBody>
      </p:sp>
      <p:sp>
        <p:nvSpPr>
          <p:cNvPr id="3" name="Content Placeholder 2">
            <a:extLst>
              <a:ext uri="{FF2B5EF4-FFF2-40B4-BE49-F238E27FC236}">
                <a16:creationId xmlns:a16="http://schemas.microsoft.com/office/drawing/2014/main" id="{0D2AE59F-D9C3-0E28-793E-7EEBB8DF0BA7}"/>
              </a:ext>
            </a:extLst>
          </p:cNvPr>
          <p:cNvSpPr>
            <a:spLocks noGrp="1"/>
          </p:cNvSpPr>
          <p:nvPr>
            <p:ph idx="1"/>
          </p:nvPr>
        </p:nvSpPr>
        <p:spPr>
          <a:xfrm>
            <a:off x="628650" y="1501629"/>
            <a:ext cx="7886700" cy="4675334"/>
          </a:xfrm>
        </p:spPr>
        <p:txBody>
          <a:bodyPr>
            <a:normAutofit fontScale="40000" lnSpcReduction="20000"/>
          </a:bodyPr>
          <a:lstStyle/>
          <a:p>
            <a:r>
              <a:rPr lang="en-US" dirty="0"/>
              <a:t>The sanctuary furniture was of cherry (or mahogany) of Gothic style. The pulpit, located in the south transept was an attractive combination of mosaic paneling and burnished brass work resting on a base of Vermont marble, a gift of Mrs. C. Tyler Longstreet, presented in memory of the old St. Paul’s. The Memorial lectern is of exquisitely wrought brass, in the form of a brazen eagle with outspread wings, donated by Mrs. Charles Andrews, in memory of William H. Shankland, Lucia E. Shankland and V.S. Dunning. Both from the Lamb Brothers of NYC. A magnificent brazen altar cross of </a:t>
            </a:r>
            <a:r>
              <a:rPr lang="en-US" dirty="0" err="1"/>
              <a:t>repousal</a:t>
            </a:r>
            <a:r>
              <a:rPr lang="en-US" dirty="0"/>
              <a:t> work adorns the chancel, presented by William Dunning.</a:t>
            </a:r>
          </a:p>
          <a:p>
            <a:r>
              <a:rPr lang="en-US" dirty="0"/>
              <a:t>The narthex was shut off from the vestibule on one side and the passageway leading to the chapel on the other by open mahogany screen portals. </a:t>
            </a:r>
          </a:p>
          <a:p>
            <a:r>
              <a:rPr lang="en-US" dirty="0"/>
              <a:t>The church was lighted by quintuple jets from the level of the nave aisles, by brackets on the side walls, by concealed jets from the jambs of the chancel archway, and by brackets on the chancel walls. </a:t>
            </a:r>
          </a:p>
          <a:p>
            <a:r>
              <a:rPr lang="en-US" dirty="0"/>
              <a:t>The main floor was covered with rich olive-color carpeting with matching pew cushions on stained Cherry pews; in the chancel the cushions were maroon. </a:t>
            </a:r>
          </a:p>
          <a:p>
            <a:r>
              <a:rPr lang="en-US" dirty="0"/>
              <a:t>According to Vestry Minutes of November, 1885, this was the pew arrangements: the inside halves of the front pews on the center aisle  were reserved for the Rector and Bishop, respectively. All other pews were leased or rented, except the last six ranges on the center aisles and the last three on the side aisles – these were “free”.</a:t>
            </a:r>
          </a:p>
          <a:p>
            <a:r>
              <a:rPr lang="en-US" dirty="0"/>
              <a:t>In the principal memorial vestibule (north porch) off of Fayette Street is a small window given by the parishioners in memory of John Griffith, a faithful sexton in the old church. </a:t>
            </a:r>
          </a:p>
          <a:p>
            <a:r>
              <a:rPr lang="en-US" dirty="0"/>
              <a:t>Much of the wood work, including the mahogany chancel furniture, was made by Collin, Arnold and Sisson of Fayetteville, NY.</a:t>
            </a:r>
          </a:p>
          <a:p>
            <a:r>
              <a:rPr lang="en-US" dirty="0"/>
              <a:t>Above the main entrance on Fayette Street two carved stones commemorating the second St. Paul’s were placed in the wall 15 feet above the floor.</a:t>
            </a:r>
          </a:p>
          <a:p>
            <a:r>
              <a:rPr lang="en-US" dirty="0"/>
              <a:t>St. Paul’s has been given many fine memorials through the years, such as the:  Chancel oriel window representing St. Paul preaching on Mars Hill to the Athenians, molded mullions and a cluster of fine openings of Gothic tracery; Altar; brass Cross; beautiful stained-glass windows on both sides of the nave each representing a religious belief or event in the history of Christianity, and more. There are also memorials cared for in the Sacristy, such as the:  altar silver, altar brass, rare linens, Communion silver, and other gifts used in the services of the church.</a:t>
            </a:r>
          </a:p>
        </p:txBody>
      </p:sp>
      <p:sp>
        <p:nvSpPr>
          <p:cNvPr id="4" name="Footer Placeholder 3">
            <a:extLst>
              <a:ext uri="{FF2B5EF4-FFF2-40B4-BE49-F238E27FC236}">
                <a16:creationId xmlns:a16="http://schemas.microsoft.com/office/drawing/2014/main" id="{33C1F1ED-EE05-A423-7402-C82DFCC630CD}"/>
              </a:ext>
            </a:extLst>
          </p:cNvPr>
          <p:cNvSpPr>
            <a:spLocks noGrp="1"/>
          </p:cNvSpPr>
          <p:nvPr>
            <p:ph type="ftr" sz="quarter" idx="11"/>
          </p:nvPr>
        </p:nvSpPr>
        <p:spPr/>
        <p:txBody>
          <a:bodyPr/>
          <a:lstStyle/>
          <a:p>
            <a:r>
              <a:rPr lang="en-US"/>
              <a:t>St. Paul's Syracuse</a:t>
            </a:r>
          </a:p>
        </p:txBody>
      </p:sp>
      <p:sp>
        <p:nvSpPr>
          <p:cNvPr id="5" name="Slide Number Placeholder 4">
            <a:extLst>
              <a:ext uri="{FF2B5EF4-FFF2-40B4-BE49-F238E27FC236}">
                <a16:creationId xmlns:a16="http://schemas.microsoft.com/office/drawing/2014/main" id="{134D751C-C95C-CDF3-B024-F7366B23500E}"/>
              </a:ext>
            </a:extLst>
          </p:cNvPr>
          <p:cNvSpPr>
            <a:spLocks noGrp="1"/>
          </p:cNvSpPr>
          <p:nvPr>
            <p:ph type="sldNum" sz="quarter" idx="12"/>
          </p:nvPr>
        </p:nvSpPr>
        <p:spPr/>
        <p:txBody>
          <a:bodyPr/>
          <a:lstStyle/>
          <a:p>
            <a:fld id="{6BA51501-9E64-4CFA-A450-83960C307C87}" type="slidenum">
              <a:rPr lang="en-US" smtClean="0"/>
              <a:t>21</a:t>
            </a:fld>
            <a:endParaRPr lang="en-US"/>
          </a:p>
        </p:txBody>
      </p:sp>
    </p:spTree>
    <p:extLst>
      <p:ext uri="{BB962C8B-B14F-4D97-AF65-F5344CB8AC3E}">
        <p14:creationId xmlns:p14="http://schemas.microsoft.com/office/powerpoint/2010/main" val="25468711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D57BE4-EF88-E91F-06AD-59152128028C}"/>
              </a:ext>
            </a:extLst>
          </p:cNvPr>
          <p:cNvSpPr>
            <a:spLocks noGrp="1"/>
          </p:cNvSpPr>
          <p:nvPr>
            <p:ph type="title"/>
          </p:nvPr>
        </p:nvSpPr>
        <p:spPr/>
        <p:txBody>
          <a:bodyPr>
            <a:normAutofit/>
          </a:bodyPr>
          <a:lstStyle/>
          <a:p>
            <a:r>
              <a:rPr lang="en-US" sz="4000" dirty="0"/>
              <a:t>1885 - 1895 </a:t>
            </a:r>
          </a:p>
        </p:txBody>
      </p:sp>
      <p:sp>
        <p:nvSpPr>
          <p:cNvPr id="3" name="Content Placeholder 2">
            <a:extLst>
              <a:ext uri="{FF2B5EF4-FFF2-40B4-BE49-F238E27FC236}">
                <a16:creationId xmlns:a16="http://schemas.microsoft.com/office/drawing/2014/main" id="{65F160D3-01FE-F116-0139-5A640FB09F45}"/>
              </a:ext>
            </a:extLst>
          </p:cNvPr>
          <p:cNvSpPr>
            <a:spLocks noGrp="1"/>
          </p:cNvSpPr>
          <p:nvPr>
            <p:ph idx="1"/>
          </p:nvPr>
        </p:nvSpPr>
        <p:spPr>
          <a:xfrm>
            <a:off x="628650" y="1501629"/>
            <a:ext cx="7886700" cy="4675334"/>
          </a:xfrm>
        </p:spPr>
        <p:txBody>
          <a:bodyPr>
            <a:normAutofit fontScale="92500"/>
          </a:bodyPr>
          <a:lstStyle/>
          <a:p>
            <a:pPr marL="0" indent="0">
              <a:buNone/>
            </a:pPr>
            <a:r>
              <a:rPr lang="en-US" sz="1400" dirty="0"/>
              <a:t>1887 – December 20 – the bell, which was in the tower over the organ, fell and crashed down. The organist, H.R. Fuller, heard the crash above him and quickly left the console. Repairs to the organ were made by K. Knollin of Syracuse, and the pipes which could not be repaired were re-purchased by Hook and Hastings.</a:t>
            </a:r>
          </a:p>
          <a:p>
            <a:pPr marL="0" indent="0">
              <a:buNone/>
            </a:pPr>
            <a:r>
              <a:rPr lang="en-US" sz="1400" dirty="0"/>
              <a:t>1888 – the Cathedral was opened for daily Morning and Evening Prayer with a paid choir of men and boys, paid by St. Paul’s, and the parish showed signs of increased vitality. However, the increased cost of these and other changes, along with a large mortgage, made it difficult to make ends meet.</a:t>
            </a:r>
          </a:p>
          <a:p>
            <a:pPr marL="0" indent="0">
              <a:buNone/>
            </a:pPr>
            <a:r>
              <a:rPr lang="en-US" sz="1400" dirty="0"/>
              <a:t>1891 – in an attempt to lessen the burden of daily services to both Bishop and Rector, other Syracuse Episcopal clergy assumed this role. By early 1892 these services were moved to the chapel because of the small congregations.</a:t>
            </a:r>
          </a:p>
          <a:p>
            <a:pPr marL="0" indent="0">
              <a:buNone/>
            </a:pPr>
            <a:r>
              <a:rPr lang="en-US" sz="1400" dirty="0"/>
              <a:t>          - a big fire broke out in the Armory Square district. Strong winds sent sparks eastward where they ignited an apartment complex located on the Montgomery Flats at the southwest corner of Washington and Montgomery Streets. This was before water was piped to Syracuse from Skaneateles Lake, so the city’s water system was notoriously feeble in providing adequate quantity. The ruins of the apartment complex were quickly cleared and soon became the location of the Yates Hotel, right across Fayette Street from St, Paul’s.</a:t>
            </a:r>
          </a:p>
          <a:p>
            <a:pPr marL="0" indent="0">
              <a:buNone/>
            </a:pPr>
            <a:r>
              <a:rPr lang="en-US" sz="1400" dirty="0"/>
              <a:t>1893 – December 10 - the Woman’s Parochial Society of St. Paul’s Church of Syracuse, NY, received their certificate of incorporation. They then considered buying the lot south of the church for a new guild house. This lot was the only place possible for parish extension. Upon seeking the advice of the Rector and other business men of the church, the gentlemen gave the proposal their blessing. During the next twelve years the Parochial Society was not able to materially reduce the debt and did nothing about erecting a new house.</a:t>
            </a:r>
          </a:p>
          <a:p>
            <a:pPr marL="0" indent="0">
              <a:buNone/>
            </a:pPr>
            <a:r>
              <a:rPr lang="en-US" sz="1400" dirty="0"/>
              <a:t>1895 – the clergy wearied of the daily services and so the diocesan divinity students of St. Andrews were used.</a:t>
            </a:r>
          </a:p>
        </p:txBody>
      </p:sp>
      <p:sp>
        <p:nvSpPr>
          <p:cNvPr id="4" name="Footer Placeholder 3">
            <a:extLst>
              <a:ext uri="{FF2B5EF4-FFF2-40B4-BE49-F238E27FC236}">
                <a16:creationId xmlns:a16="http://schemas.microsoft.com/office/drawing/2014/main" id="{0864E9DA-832F-AFAC-29CD-DB08D7703960}"/>
              </a:ext>
            </a:extLst>
          </p:cNvPr>
          <p:cNvSpPr>
            <a:spLocks noGrp="1"/>
          </p:cNvSpPr>
          <p:nvPr>
            <p:ph type="ftr" sz="quarter" idx="11"/>
          </p:nvPr>
        </p:nvSpPr>
        <p:spPr/>
        <p:txBody>
          <a:bodyPr/>
          <a:lstStyle/>
          <a:p>
            <a:r>
              <a:rPr lang="en-US"/>
              <a:t>St. Paul's Syracuse</a:t>
            </a:r>
          </a:p>
        </p:txBody>
      </p:sp>
      <p:sp>
        <p:nvSpPr>
          <p:cNvPr id="5" name="Slide Number Placeholder 4">
            <a:extLst>
              <a:ext uri="{FF2B5EF4-FFF2-40B4-BE49-F238E27FC236}">
                <a16:creationId xmlns:a16="http://schemas.microsoft.com/office/drawing/2014/main" id="{2FEBABB8-6201-A535-9407-CEABA62A55B7}"/>
              </a:ext>
            </a:extLst>
          </p:cNvPr>
          <p:cNvSpPr>
            <a:spLocks noGrp="1"/>
          </p:cNvSpPr>
          <p:nvPr>
            <p:ph type="sldNum" sz="quarter" idx="12"/>
          </p:nvPr>
        </p:nvSpPr>
        <p:spPr/>
        <p:txBody>
          <a:bodyPr/>
          <a:lstStyle/>
          <a:p>
            <a:fld id="{6BA51501-9E64-4CFA-A450-83960C307C87}" type="slidenum">
              <a:rPr lang="en-US" smtClean="0"/>
              <a:t>22</a:t>
            </a:fld>
            <a:endParaRPr lang="en-US"/>
          </a:p>
        </p:txBody>
      </p:sp>
    </p:spTree>
    <p:extLst>
      <p:ext uri="{BB962C8B-B14F-4D97-AF65-F5344CB8AC3E}">
        <p14:creationId xmlns:p14="http://schemas.microsoft.com/office/powerpoint/2010/main" val="299263549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2BBF9F-DD2C-1AB7-2351-E0BD82D9E8DB}"/>
              </a:ext>
            </a:extLst>
          </p:cNvPr>
          <p:cNvSpPr>
            <a:spLocks noGrp="1"/>
          </p:cNvSpPr>
          <p:nvPr>
            <p:ph type="title"/>
          </p:nvPr>
        </p:nvSpPr>
        <p:spPr/>
        <p:txBody>
          <a:bodyPr>
            <a:normAutofit/>
          </a:bodyPr>
          <a:lstStyle/>
          <a:p>
            <a:r>
              <a:rPr lang="en-US" sz="4000" dirty="0"/>
              <a:t>1896 - 1903</a:t>
            </a:r>
          </a:p>
        </p:txBody>
      </p:sp>
      <p:sp>
        <p:nvSpPr>
          <p:cNvPr id="3" name="Content Placeholder 2">
            <a:extLst>
              <a:ext uri="{FF2B5EF4-FFF2-40B4-BE49-F238E27FC236}">
                <a16:creationId xmlns:a16="http://schemas.microsoft.com/office/drawing/2014/main" id="{48F0B145-7613-1178-8790-2E98CA67E242}"/>
              </a:ext>
            </a:extLst>
          </p:cNvPr>
          <p:cNvSpPr>
            <a:spLocks noGrp="1"/>
          </p:cNvSpPr>
          <p:nvPr>
            <p:ph idx="1"/>
          </p:nvPr>
        </p:nvSpPr>
        <p:spPr>
          <a:xfrm>
            <a:off x="628650" y="1501629"/>
            <a:ext cx="7886700" cy="4675334"/>
          </a:xfrm>
        </p:spPr>
        <p:txBody>
          <a:bodyPr>
            <a:noAutofit/>
          </a:bodyPr>
          <a:lstStyle/>
          <a:p>
            <a:pPr marL="0" indent="0">
              <a:buNone/>
            </a:pPr>
            <a:r>
              <a:rPr lang="en-US" sz="1300" dirty="0"/>
              <a:t>1896 – December 10 – the Bishop writes to the Wardens and Vestry asking that he might be allowed to withdraw from the “connection formed between him and St. Paul’s in 1885”. This mainly came from financial troubles, aggravated by the hard times of 1892-3, and a general feeling that the Bishop was pushing his notions of St. Paul’s role in the city beyond a reasonable point. The Bishop also wanted a ‘very High Church’ which was not that well received by the congregation. There was no ill-will between St. Paul’s and the Bishop.</a:t>
            </a:r>
          </a:p>
          <a:p>
            <a:pPr marL="0" indent="0">
              <a:buNone/>
            </a:pPr>
            <a:r>
              <a:rPr lang="en-US" sz="1300" dirty="0"/>
              <a:t>1897 – January 6 – The vestry approved a resolution to dissolve the special relations between St. Paul’s and the Bishop/Diocese, and the Cathedral became a church again. However, St. Paul’s often enjoyed Dr. Huntington’s presence in the chancel until his death.</a:t>
            </a:r>
          </a:p>
          <a:p>
            <a:pPr marL="0" indent="0">
              <a:buNone/>
            </a:pPr>
            <a:r>
              <a:rPr lang="en-US" sz="1300" dirty="0"/>
              <a:t>1898 – St. James is renamed the Church of the Saviour.</a:t>
            </a:r>
          </a:p>
          <a:p>
            <a:pPr marL="0" indent="0">
              <a:buNone/>
            </a:pPr>
            <a:r>
              <a:rPr lang="en-US" sz="1300" dirty="0"/>
              <a:t>1903 – May-June – financial woes and other matters resulted in the Rector and vestry undertaking a parish survey to quicken the congregation to action. A committee of six women and six men was appointed. Of the several suggestions presented to the parish, four were adopted:</a:t>
            </a:r>
          </a:p>
          <a:p>
            <a:pPr marL="514350" indent="-514350">
              <a:buFont typeface="+mj-lt"/>
              <a:buAutoNum type="arabicPeriod"/>
            </a:pPr>
            <a:r>
              <a:rPr lang="en-US" sz="1300" dirty="0"/>
              <a:t>A curate should be obtained;</a:t>
            </a:r>
          </a:p>
          <a:p>
            <a:pPr marL="514350" indent="-514350">
              <a:buFont typeface="+mj-lt"/>
              <a:buAutoNum type="arabicPeriod"/>
            </a:pPr>
            <a:r>
              <a:rPr lang="en-US" sz="1300" dirty="0"/>
              <a:t>Morning Prayer should be at 10:30, not at 11:00, and be over by noon;</a:t>
            </a:r>
          </a:p>
          <a:p>
            <a:pPr marL="514350" indent="-514350">
              <a:buFont typeface="+mj-lt"/>
              <a:buAutoNum type="arabicPeriod"/>
            </a:pPr>
            <a:r>
              <a:rPr lang="en-US" sz="1300" dirty="0"/>
              <a:t>The scheme of pew rentals should be revised; and</a:t>
            </a:r>
          </a:p>
          <a:p>
            <a:pPr marL="514350" indent="-514350">
              <a:buFont typeface="+mj-lt"/>
              <a:buAutoNum type="arabicPeriod"/>
            </a:pPr>
            <a:r>
              <a:rPr lang="en-US" sz="1300" dirty="0"/>
              <a:t>There will be monthly parish meetings.</a:t>
            </a:r>
          </a:p>
          <a:p>
            <a:pPr marL="0" indent="0">
              <a:buNone/>
            </a:pPr>
            <a:r>
              <a:rPr lang="en-US" sz="1300" dirty="0"/>
              <a:t>Also moved was to have a “local church journal”, and appointments of ushers for all services.</a:t>
            </a:r>
          </a:p>
          <a:p>
            <a:pPr marL="0" indent="0">
              <a:buNone/>
            </a:pPr>
            <a:r>
              <a:rPr lang="en-US" sz="1300" dirty="0"/>
              <a:t>         - George Kasson Van Deusen was appointed organist and choirmaster, making music more of a long-term priority for the first time. During his incumbency, the quality of music steadily improved with his high standards. The choir was changed from one of male voices to a mixed adult choir.</a:t>
            </a:r>
          </a:p>
        </p:txBody>
      </p:sp>
      <p:sp>
        <p:nvSpPr>
          <p:cNvPr id="4" name="Footer Placeholder 3">
            <a:extLst>
              <a:ext uri="{FF2B5EF4-FFF2-40B4-BE49-F238E27FC236}">
                <a16:creationId xmlns:a16="http://schemas.microsoft.com/office/drawing/2014/main" id="{41A1DA44-12A7-D8B0-8327-58F0AACC1BD2}"/>
              </a:ext>
            </a:extLst>
          </p:cNvPr>
          <p:cNvSpPr>
            <a:spLocks noGrp="1"/>
          </p:cNvSpPr>
          <p:nvPr>
            <p:ph type="ftr" sz="quarter" idx="11"/>
          </p:nvPr>
        </p:nvSpPr>
        <p:spPr/>
        <p:txBody>
          <a:bodyPr/>
          <a:lstStyle/>
          <a:p>
            <a:r>
              <a:rPr lang="en-US"/>
              <a:t>St. Paul's Syracuse</a:t>
            </a:r>
          </a:p>
        </p:txBody>
      </p:sp>
      <p:sp>
        <p:nvSpPr>
          <p:cNvPr id="5" name="Slide Number Placeholder 4">
            <a:extLst>
              <a:ext uri="{FF2B5EF4-FFF2-40B4-BE49-F238E27FC236}">
                <a16:creationId xmlns:a16="http://schemas.microsoft.com/office/drawing/2014/main" id="{4E3CE181-12E7-2892-0F64-AD0293EE28B7}"/>
              </a:ext>
            </a:extLst>
          </p:cNvPr>
          <p:cNvSpPr>
            <a:spLocks noGrp="1"/>
          </p:cNvSpPr>
          <p:nvPr>
            <p:ph type="sldNum" sz="quarter" idx="12"/>
          </p:nvPr>
        </p:nvSpPr>
        <p:spPr/>
        <p:txBody>
          <a:bodyPr/>
          <a:lstStyle/>
          <a:p>
            <a:fld id="{6BA51501-9E64-4CFA-A450-83960C307C87}" type="slidenum">
              <a:rPr lang="en-US" smtClean="0"/>
              <a:t>23</a:t>
            </a:fld>
            <a:endParaRPr lang="en-US"/>
          </a:p>
        </p:txBody>
      </p:sp>
    </p:spTree>
    <p:extLst>
      <p:ext uri="{BB962C8B-B14F-4D97-AF65-F5344CB8AC3E}">
        <p14:creationId xmlns:p14="http://schemas.microsoft.com/office/powerpoint/2010/main" val="357435193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sz="4000" dirty="0"/>
              <a:t>19</a:t>
            </a:r>
            <a:r>
              <a:rPr lang="en-US" sz="4000" dirty="0"/>
              <a:t>04</a:t>
            </a:r>
            <a:r>
              <a:rPr sz="4000" dirty="0"/>
              <a:t>–19</a:t>
            </a:r>
            <a:r>
              <a:rPr lang="en-US" sz="4000" dirty="0"/>
              <a:t>07</a:t>
            </a:r>
            <a:endParaRPr sz="4000" dirty="0"/>
          </a:p>
        </p:txBody>
      </p:sp>
      <p:sp>
        <p:nvSpPr>
          <p:cNvPr id="6" name="Content Placeholder 5">
            <a:extLst>
              <a:ext uri="{FF2B5EF4-FFF2-40B4-BE49-F238E27FC236}">
                <a16:creationId xmlns:a16="http://schemas.microsoft.com/office/drawing/2014/main" id="{37BC7A54-8DAC-EE37-AAF5-CB59F6416F49}"/>
              </a:ext>
            </a:extLst>
          </p:cNvPr>
          <p:cNvSpPr>
            <a:spLocks noGrp="1"/>
          </p:cNvSpPr>
          <p:nvPr>
            <p:ph idx="1"/>
          </p:nvPr>
        </p:nvSpPr>
        <p:spPr>
          <a:xfrm>
            <a:off x="628650" y="1501629"/>
            <a:ext cx="7886700" cy="4675334"/>
          </a:xfrm>
        </p:spPr>
        <p:txBody>
          <a:bodyPr>
            <a:noAutofit/>
          </a:bodyPr>
          <a:lstStyle/>
          <a:p>
            <a:pPr marL="0" indent="0">
              <a:buNone/>
              <a:defRPr sz="1800">
                <a:solidFill>
                  <a:srgbClr val="505050"/>
                </a:solidFill>
              </a:defRPr>
            </a:pPr>
            <a:r>
              <a:rPr lang="en-US" sz="1300" dirty="0"/>
              <a:t>1904 – suggestions of the “Ladies Guild” about redecoration of the Chancel, better ventilation and the use of electricity for lighting were ultimately made.</a:t>
            </a:r>
          </a:p>
          <a:p>
            <a:pPr marL="0" indent="0">
              <a:buNone/>
              <a:defRPr sz="1800">
                <a:solidFill>
                  <a:srgbClr val="505050"/>
                </a:solidFill>
              </a:defRPr>
            </a:pPr>
            <a:r>
              <a:rPr lang="en-US" sz="1300" dirty="0"/>
              <a:t>          – June – Dr. Huntington dies while vacationing at his ancestral home near Hadley, MA.</a:t>
            </a:r>
          </a:p>
          <a:p>
            <a:pPr marL="0" indent="0">
              <a:buNone/>
              <a:defRPr sz="1800">
                <a:solidFill>
                  <a:srgbClr val="505050"/>
                </a:solidFill>
              </a:defRPr>
            </a:pPr>
            <a:r>
              <a:rPr lang="en-US" sz="1300" dirty="0"/>
              <a:t>1905 – the Parochial Society decided to build a Parish House as a memorial to Dr. Lockwood, who had died in this year.</a:t>
            </a:r>
          </a:p>
          <a:p>
            <a:pPr marL="0" indent="0">
              <a:buNone/>
              <a:defRPr sz="1800">
                <a:solidFill>
                  <a:srgbClr val="505050"/>
                </a:solidFill>
              </a:defRPr>
            </a:pPr>
            <a:r>
              <a:rPr lang="en-US" sz="1300" dirty="0"/>
              <a:t>The church was never consecrated during the life of either Bishop Huntington or Dr. Lockwood.</a:t>
            </a:r>
          </a:p>
          <a:p>
            <a:pPr marL="0" indent="0">
              <a:buNone/>
              <a:defRPr sz="1800">
                <a:solidFill>
                  <a:srgbClr val="505050"/>
                </a:solidFill>
              </a:defRPr>
            </a:pPr>
            <a:r>
              <a:rPr lang="en-US" sz="1300" dirty="0"/>
              <a:t>1905 – 1907 – The Rev. Almon A. Jaynes became the Minister-in-Charge, after serving as Dr. Lockwood’s Assistant Minister since 1903.</a:t>
            </a:r>
          </a:p>
          <a:p>
            <a:pPr marL="0" indent="0">
              <a:buNone/>
              <a:defRPr sz="1800">
                <a:solidFill>
                  <a:srgbClr val="505050"/>
                </a:solidFill>
              </a:defRPr>
            </a:pPr>
            <a:r>
              <a:rPr lang="en-US" sz="1300" dirty="0"/>
              <a:t>1906 – January – the Parochial Society proposed to the Vestry that they be allowed to build a parish house in honor of Dr. Lockwood on the lot “now occupied by the chapel and to sell part of the lot now owned by them”. The Vestry was enthusiastic but believed the timing unfortunate in view of the church drive to wipe out the church debt, and deferred the action for the time being.</a:t>
            </a:r>
          </a:p>
          <a:p>
            <a:pPr marL="0" indent="0">
              <a:buNone/>
              <a:defRPr sz="1800">
                <a:solidFill>
                  <a:srgbClr val="505050"/>
                </a:solidFill>
              </a:defRPr>
            </a:pPr>
            <a:r>
              <a:rPr lang="en-US" sz="1300" dirty="0"/>
              <a:t>          – April - The church mortgage was retired, which permitted restoration of the main entrance porch, repairs to the organ, furnace, etc.</a:t>
            </a:r>
          </a:p>
          <a:p>
            <a:pPr marL="0" indent="0">
              <a:buNone/>
              <a:defRPr sz="1800">
                <a:solidFill>
                  <a:srgbClr val="505050"/>
                </a:solidFill>
              </a:defRPr>
            </a:pPr>
            <a:r>
              <a:rPr lang="en-US" sz="1300" dirty="0"/>
              <a:t>          - October 11 – Bishop Olmsted consecrated St. Paul’s present church edifice.</a:t>
            </a:r>
          </a:p>
          <a:p>
            <a:pPr marL="0" indent="0">
              <a:buNone/>
              <a:defRPr sz="1800">
                <a:solidFill>
                  <a:srgbClr val="505050"/>
                </a:solidFill>
              </a:defRPr>
            </a:pPr>
            <a:r>
              <a:rPr lang="en-US" sz="1300" dirty="0"/>
              <a:t>1907 – 1916 – The Canadian Rev. James Empringham became rector, after serving as Dr. Jaynes assistant since 1906. He introduced several new features in the administration of the parish, such as the use of a Dictaphone and the employment of a female as secretary to the Treasurer and Rector.</a:t>
            </a:r>
          </a:p>
          <a:p>
            <a:pPr marL="0" indent="0">
              <a:buNone/>
              <a:defRPr sz="1800">
                <a:solidFill>
                  <a:srgbClr val="505050"/>
                </a:solidFill>
              </a:defRPr>
            </a:pPr>
            <a:r>
              <a:rPr lang="en-US" sz="1400" dirty="0"/>
              <a:t>During this time, the Rector and Vestry had become interested in the falling fortunes of the “Free Church of St. Andrews in Onondaga Valley”. </a:t>
            </a:r>
          </a:p>
          <a:p>
            <a:pPr marL="0" indent="0">
              <a:buNone/>
              <a:defRPr sz="1800">
                <a:solidFill>
                  <a:srgbClr val="505050"/>
                </a:solidFill>
              </a:defRPr>
            </a:pPr>
            <a:endParaRPr lang="en-US" sz="1300" dirty="0"/>
          </a:p>
        </p:txBody>
      </p:sp>
      <p:sp>
        <p:nvSpPr>
          <p:cNvPr id="4" name="Footer Placeholder 3">
            <a:extLst>
              <a:ext uri="{FF2B5EF4-FFF2-40B4-BE49-F238E27FC236}">
                <a16:creationId xmlns:a16="http://schemas.microsoft.com/office/drawing/2014/main" id="{6BF29E2D-EB70-612D-BBB1-41EFE9309B28}"/>
              </a:ext>
            </a:extLst>
          </p:cNvPr>
          <p:cNvSpPr>
            <a:spLocks noGrp="1"/>
          </p:cNvSpPr>
          <p:nvPr>
            <p:ph type="ftr" sz="quarter" idx="11"/>
          </p:nvPr>
        </p:nvSpPr>
        <p:spPr/>
        <p:txBody>
          <a:bodyPr/>
          <a:lstStyle/>
          <a:p>
            <a:r>
              <a:rPr lang="en-US"/>
              <a:t>St. Paul's Syracuse</a:t>
            </a:r>
          </a:p>
        </p:txBody>
      </p:sp>
      <p:sp>
        <p:nvSpPr>
          <p:cNvPr id="5" name="Slide Number Placeholder 4">
            <a:extLst>
              <a:ext uri="{FF2B5EF4-FFF2-40B4-BE49-F238E27FC236}">
                <a16:creationId xmlns:a16="http://schemas.microsoft.com/office/drawing/2014/main" id="{623D0BAE-4F06-27D6-8936-A011D73E137C}"/>
              </a:ext>
            </a:extLst>
          </p:cNvPr>
          <p:cNvSpPr>
            <a:spLocks noGrp="1"/>
          </p:cNvSpPr>
          <p:nvPr>
            <p:ph type="sldNum" sz="quarter" idx="12"/>
          </p:nvPr>
        </p:nvSpPr>
        <p:spPr/>
        <p:txBody>
          <a:bodyPr/>
          <a:lstStyle/>
          <a:p>
            <a:fld id="{C1FF6DA9-008F-8B48-92A6-B652298478BF}" type="slidenum">
              <a:rPr lang="en-US" smtClean="0"/>
              <a:t>24</a:t>
            </a:fld>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sz="4000" dirty="0"/>
              <a:t>19</a:t>
            </a:r>
            <a:r>
              <a:rPr lang="en-US" sz="4000" dirty="0"/>
              <a:t>07</a:t>
            </a:r>
            <a:r>
              <a:rPr sz="4000" dirty="0"/>
              <a:t>–19</a:t>
            </a:r>
            <a:r>
              <a:rPr lang="en-US" sz="4000" dirty="0"/>
              <a:t>14</a:t>
            </a:r>
            <a:endParaRPr sz="4000" dirty="0"/>
          </a:p>
        </p:txBody>
      </p:sp>
      <p:sp>
        <p:nvSpPr>
          <p:cNvPr id="6" name="Content Placeholder 5">
            <a:extLst>
              <a:ext uri="{FF2B5EF4-FFF2-40B4-BE49-F238E27FC236}">
                <a16:creationId xmlns:a16="http://schemas.microsoft.com/office/drawing/2014/main" id="{7F034810-9748-BE60-2409-4F4718704216}"/>
              </a:ext>
            </a:extLst>
          </p:cNvPr>
          <p:cNvSpPr>
            <a:spLocks noGrp="1"/>
          </p:cNvSpPr>
          <p:nvPr>
            <p:ph idx="1"/>
          </p:nvPr>
        </p:nvSpPr>
        <p:spPr>
          <a:xfrm>
            <a:off x="637038" y="1501629"/>
            <a:ext cx="7886700" cy="4675334"/>
          </a:xfrm>
        </p:spPr>
        <p:txBody>
          <a:bodyPr>
            <a:normAutofit fontScale="47500" lnSpcReduction="20000"/>
          </a:bodyPr>
          <a:lstStyle/>
          <a:p>
            <a:pPr marL="0" indent="0">
              <a:buNone/>
              <a:defRPr sz="1800">
                <a:solidFill>
                  <a:srgbClr val="505050"/>
                </a:solidFill>
              </a:defRPr>
            </a:pPr>
            <a:r>
              <a:rPr lang="en-US" sz="2500" dirty="0"/>
              <a:t>1907 – January – The Parochial Society, with support from the Men’s Club, pled their case again to build a parish house. Mr. Alfred T. Taylor, a local architect and member of the parish, offered to draw, free of charge, the necessary plans. </a:t>
            </a:r>
          </a:p>
          <a:p>
            <a:pPr marL="0" indent="0">
              <a:buNone/>
              <a:defRPr sz="1800">
                <a:solidFill>
                  <a:srgbClr val="505050"/>
                </a:solidFill>
              </a:defRPr>
            </a:pPr>
            <a:r>
              <a:rPr lang="en-US" sz="2500" dirty="0"/>
              <a:t>1908 – April – the drawings for the parish house were reviewed and soon the erection of the Memorial Parish House were under way.</a:t>
            </a:r>
          </a:p>
          <a:p>
            <a:pPr marL="0" indent="0">
              <a:buNone/>
              <a:defRPr sz="1800">
                <a:solidFill>
                  <a:srgbClr val="505050"/>
                </a:solidFill>
              </a:defRPr>
            </a:pPr>
            <a:r>
              <a:rPr lang="en-US" sz="2500" dirty="0"/>
              <a:t>          - April 20 – Ratified the resolution to change the date of the annual election to the first Monday after the first Sunday in Advent (it use to be the first Monday after Easter Sunday); that the number of Vestrymen be changed from eight to nine; and, that the terms of the Church Wardens be changed so one Church Warden shall be elected annually.</a:t>
            </a:r>
          </a:p>
          <a:p>
            <a:pPr marL="0" indent="0">
              <a:buNone/>
              <a:defRPr sz="1800">
                <a:solidFill>
                  <a:srgbClr val="505050"/>
                </a:solidFill>
              </a:defRPr>
            </a:pPr>
            <a:r>
              <a:rPr lang="en-US" sz="2500" dirty="0"/>
              <a:t>          – the financial life of St. Andrews was partly borne by St. Paul’s, with Dr. Empringham being in charge of services. St. Andrews almost ended up deeding their property to St. Paul’s, but they eventually recouped their fortunes.</a:t>
            </a:r>
          </a:p>
          <a:p>
            <a:pPr marL="0" indent="0">
              <a:buNone/>
              <a:defRPr sz="1800">
                <a:solidFill>
                  <a:srgbClr val="505050"/>
                </a:solidFill>
              </a:defRPr>
            </a:pPr>
            <a:r>
              <a:rPr lang="en-US" sz="2500" dirty="0"/>
              <a:t>          – St. Paul’s introduced the duplex system of “blue envelopes” with its accompanying scheme of annual drives for pledges, which only produced 10% of the income. Pew rentals were still ongoing, but declining slightly.</a:t>
            </a:r>
          </a:p>
          <a:p>
            <a:pPr marL="0" indent="0">
              <a:buNone/>
              <a:defRPr sz="1800">
                <a:solidFill>
                  <a:srgbClr val="505050"/>
                </a:solidFill>
              </a:defRPr>
            </a:pPr>
            <a:r>
              <a:rPr lang="en-US" sz="2500" dirty="0"/>
              <a:t>1909 – the Parish House was a reality. It has 18 rooms, including an office for an attendant, a private office for the rector, rooms for the Parochial Society, supper and reception rooms, cloak rooms and Sunday School rooms. In the Sunday School rooms is a stage large enough for entertainment. Two suites of rooms on the third floor provide living quarters for curate and sexton. The structure is of gray native stone construction and finished with oak trimmings, hard wood floors, and windows of English design.</a:t>
            </a:r>
          </a:p>
          <a:p>
            <a:pPr marL="0" indent="0">
              <a:buNone/>
              <a:defRPr sz="1800">
                <a:solidFill>
                  <a:srgbClr val="505050"/>
                </a:solidFill>
              </a:defRPr>
            </a:pPr>
            <a:r>
              <a:rPr lang="en-US" sz="2500" dirty="0">
                <a:solidFill>
                  <a:srgbClr val="FF0000"/>
                </a:solidFill>
              </a:rPr>
              <a:t>         - October – a 26-year-old priest, a native of Barbados, came to St. Paul’s as an “associate rector”. His name was Rev. Archibald Lisle Reed, Curate. He and his wife stayed in one of the parish house apartments. When Rev. Empringham went to Europe in the early summer of 1910, Rev. Reed had charge of the parish. </a:t>
            </a:r>
          </a:p>
          <a:p>
            <a:pPr marL="0" indent="0">
              <a:buNone/>
              <a:defRPr sz="1800">
                <a:solidFill>
                  <a:srgbClr val="505050"/>
                </a:solidFill>
              </a:defRPr>
            </a:pPr>
            <a:r>
              <a:rPr lang="en-US" sz="2500" dirty="0">
                <a:solidFill>
                  <a:srgbClr val="FF0000"/>
                </a:solidFill>
              </a:rPr>
              <a:t>1910 – August – Early – Rev. Reed died of tropical malaria. The Vestry expressed sorrow at his death and paid high tribute to his “character, spirituality, and effective work at St. Paul’s.</a:t>
            </a:r>
          </a:p>
          <a:p>
            <a:pPr marL="0" indent="0">
              <a:buNone/>
              <a:defRPr sz="1800">
                <a:solidFill>
                  <a:srgbClr val="505050"/>
                </a:solidFill>
              </a:defRPr>
            </a:pPr>
            <a:r>
              <a:rPr lang="en-US" sz="2500" dirty="0"/>
              <a:t>          – November 23 – the Vestry approved a contract with Frank Beeman of Binghamton, NY, for a new organ.</a:t>
            </a:r>
          </a:p>
          <a:p>
            <a:pPr marL="0" indent="0">
              <a:buNone/>
              <a:defRPr sz="1800">
                <a:solidFill>
                  <a:srgbClr val="505050"/>
                </a:solidFill>
              </a:defRPr>
            </a:pPr>
            <a:r>
              <a:rPr lang="en-US" sz="2500" dirty="0"/>
              <a:t>1912 – December 12 – the new organ was completed and delivered.</a:t>
            </a:r>
          </a:p>
          <a:p>
            <a:pPr marL="0" indent="0">
              <a:buNone/>
              <a:defRPr sz="1800">
                <a:solidFill>
                  <a:srgbClr val="505050"/>
                </a:solidFill>
              </a:defRPr>
            </a:pPr>
            <a:r>
              <a:rPr lang="en-US" sz="2500" dirty="0"/>
              <a:t>          - an echo organ was given by Mr. and Mrs. Ernest E. Meade in memory of their daughter, Gertrude.</a:t>
            </a:r>
          </a:p>
          <a:p>
            <a:pPr marL="0" indent="0">
              <a:buNone/>
              <a:defRPr sz="1800">
                <a:solidFill>
                  <a:srgbClr val="505050"/>
                </a:solidFill>
              </a:defRPr>
            </a:pPr>
            <a:endParaRPr lang="en-US" sz="2400" dirty="0"/>
          </a:p>
        </p:txBody>
      </p:sp>
      <p:sp>
        <p:nvSpPr>
          <p:cNvPr id="4" name="Footer Placeholder 3">
            <a:extLst>
              <a:ext uri="{FF2B5EF4-FFF2-40B4-BE49-F238E27FC236}">
                <a16:creationId xmlns:a16="http://schemas.microsoft.com/office/drawing/2014/main" id="{827B19AE-C7B7-55D4-7763-A5E35BD4F591}"/>
              </a:ext>
            </a:extLst>
          </p:cNvPr>
          <p:cNvSpPr>
            <a:spLocks noGrp="1"/>
          </p:cNvSpPr>
          <p:nvPr>
            <p:ph type="ftr" sz="quarter" idx="11"/>
          </p:nvPr>
        </p:nvSpPr>
        <p:spPr/>
        <p:txBody>
          <a:bodyPr/>
          <a:lstStyle/>
          <a:p>
            <a:r>
              <a:rPr lang="en-US"/>
              <a:t>St. Paul's Syracuse</a:t>
            </a:r>
          </a:p>
        </p:txBody>
      </p:sp>
      <p:sp>
        <p:nvSpPr>
          <p:cNvPr id="5" name="Slide Number Placeholder 4">
            <a:extLst>
              <a:ext uri="{FF2B5EF4-FFF2-40B4-BE49-F238E27FC236}">
                <a16:creationId xmlns:a16="http://schemas.microsoft.com/office/drawing/2014/main" id="{72325C60-2D6D-FAC3-4DF1-8CED5C03870A}"/>
              </a:ext>
            </a:extLst>
          </p:cNvPr>
          <p:cNvSpPr>
            <a:spLocks noGrp="1"/>
          </p:cNvSpPr>
          <p:nvPr>
            <p:ph type="sldNum" sz="quarter" idx="12"/>
          </p:nvPr>
        </p:nvSpPr>
        <p:spPr/>
        <p:txBody>
          <a:bodyPr/>
          <a:lstStyle/>
          <a:p>
            <a:fld id="{C1FF6DA9-008F-8B48-92A6-B652298478BF}" type="slidenum">
              <a:rPr lang="en-US" smtClean="0"/>
              <a:t>25</a:t>
            </a:fld>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sz="4000" dirty="0"/>
              <a:t>19</a:t>
            </a:r>
            <a:r>
              <a:rPr lang="en-US" sz="4000" dirty="0"/>
              <a:t>15</a:t>
            </a:r>
            <a:r>
              <a:rPr sz="4000" dirty="0"/>
              <a:t>–19</a:t>
            </a:r>
            <a:r>
              <a:rPr lang="en-US" sz="4000" dirty="0"/>
              <a:t>17</a:t>
            </a:r>
            <a:endParaRPr sz="4000" dirty="0"/>
          </a:p>
        </p:txBody>
      </p:sp>
      <p:sp>
        <p:nvSpPr>
          <p:cNvPr id="6" name="Content Placeholder 5">
            <a:extLst>
              <a:ext uri="{FF2B5EF4-FFF2-40B4-BE49-F238E27FC236}">
                <a16:creationId xmlns:a16="http://schemas.microsoft.com/office/drawing/2014/main" id="{4961E620-0656-1AF0-F089-3AAD007BB412}"/>
              </a:ext>
            </a:extLst>
          </p:cNvPr>
          <p:cNvSpPr>
            <a:spLocks noGrp="1"/>
          </p:cNvSpPr>
          <p:nvPr>
            <p:ph idx="1"/>
          </p:nvPr>
        </p:nvSpPr>
        <p:spPr>
          <a:xfrm>
            <a:off x="628650" y="1501629"/>
            <a:ext cx="7886700" cy="4675334"/>
          </a:xfrm>
        </p:spPr>
        <p:txBody>
          <a:bodyPr>
            <a:normAutofit fontScale="70000" lnSpcReduction="20000"/>
          </a:bodyPr>
          <a:lstStyle/>
          <a:p>
            <a:pPr marL="0" indent="0">
              <a:buNone/>
              <a:defRPr sz="1800">
                <a:solidFill>
                  <a:srgbClr val="505050"/>
                </a:solidFill>
              </a:defRPr>
            </a:pPr>
            <a:r>
              <a:rPr lang="en-US" sz="1800" dirty="0"/>
              <a:t>1915 – November 29 – The following resolution was adopted by the Vestry: Recommend that the qualifications of voters in the Parish be changed so as to permit women to vote at any annual or special meeting of the Parish. This was ratified on March 17, 1916.</a:t>
            </a:r>
          </a:p>
          <a:p>
            <a:pPr marL="0" indent="0">
              <a:buNone/>
              <a:defRPr sz="1800">
                <a:solidFill>
                  <a:srgbClr val="505050"/>
                </a:solidFill>
              </a:defRPr>
            </a:pPr>
            <a:r>
              <a:rPr lang="en-US" sz="1800" dirty="0"/>
              <a:t>          – December 22 – an informal parish committee investigating financial problems, presented their report to the Vesty. After some debate it was agreed to reduce expenditures by eliminating certain paid clerical work, insurance, and stopping the popular monthly musical program. Something more that troubled the Vestry was the Rector. He accomplished some good things; however, brows were raised over what some thought undue time and energy spent at St. Andrews, and that his personality was less flexible than desired.</a:t>
            </a:r>
            <a:endParaRPr lang="en-US" dirty="0"/>
          </a:p>
          <a:p>
            <a:pPr marL="0" indent="0">
              <a:buNone/>
              <a:defRPr sz="1800">
                <a:solidFill>
                  <a:srgbClr val="505050"/>
                </a:solidFill>
              </a:defRPr>
            </a:pPr>
            <a:r>
              <a:rPr lang="en-US" dirty="0"/>
              <a:t>1916 – January 5 – Differences came to a head and Dr. Empringham hastily scribbled in pencil, on a sheet of brown paper, his resignation to take effect the first of February. The reasons assigned were health and his desire to have a less burdensome ministry. He left Syracuse at once and lived in NYC for several years.</a:t>
            </a:r>
          </a:p>
          <a:p>
            <a:pPr marL="0" indent="0">
              <a:buNone/>
              <a:defRPr sz="1800">
                <a:solidFill>
                  <a:srgbClr val="505050"/>
                </a:solidFill>
              </a:defRPr>
            </a:pPr>
            <a:r>
              <a:rPr lang="en-US" dirty="0"/>
              <a:t>        – November 1 - On All Saints Day, the Rev. Henry Harrison Hadley came to St. Paul’s. He was assisted by the Rev. Arthur B. Merriman. Dr. Hadley found the parish in need of building up spirituality as well as financially, the Church School as well as the Church, and the need to extend the influence of the church in the community. He possessed a deep love for children and young people, and the Church School grew from 85 to 550 members.</a:t>
            </a:r>
          </a:p>
          <a:p>
            <a:pPr marL="0" indent="0">
              <a:buNone/>
              <a:defRPr sz="1800">
                <a:solidFill>
                  <a:srgbClr val="505050"/>
                </a:solidFill>
              </a:defRPr>
            </a:pPr>
            <a:r>
              <a:rPr lang="en-US" dirty="0"/>
              <a:t>1917 – January 7 – Dr. Hadley founded the parish weekly bulletin known as </a:t>
            </a:r>
            <a:r>
              <a:rPr lang="en-US" i="1" dirty="0"/>
              <a:t>St. Paul’s Church, Syracuse, New York. </a:t>
            </a:r>
            <a:r>
              <a:rPr lang="en-US" dirty="0"/>
              <a:t>This four-page leaflet (roughly five by seven inches in size) provided space for church notices and news, the order of church service, and other allied items of interest to all. It continued throughout his ministry and thereafter, though under a different title.</a:t>
            </a:r>
          </a:p>
          <a:p>
            <a:pPr marL="0" indent="0">
              <a:buNone/>
              <a:defRPr sz="1800">
                <a:solidFill>
                  <a:srgbClr val="505050"/>
                </a:solidFill>
              </a:defRPr>
            </a:pPr>
            <a:r>
              <a:rPr lang="en-US" dirty="0"/>
              <a:t>         – March - Electric lights were installed by Leavenworth Circle.</a:t>
            </a:r>
          </a:p>
          <a:p>
            <a:pPr marL="0" indent="0">
              <a:buNone/>
              <a:defRPr sz="1800">
                <a:solidFill>
                  <a:srgbClr val="505050"/>
                </a:solidFill>
              </a:defRPr>
            </a:pPr>
            <a:r>
              <a:rPr lang="en-US" dirty="0"/>
              <a:t>         – September – several repair projects were identified, including:</a:t>
            </a:r>
          </a:p>
          <a:p>
            <a:pPr>
              <a:defRPr sz="1800">
                <a:solidFill>
                  <a:srgbClr val="505050"/>
                </a:solidFill>
              </a:defRPr>
            </a:pPr>
            <a:r>
              <a:rPr lang="en-US" dirty="0"/>
              <a:t>Broken windows and louvres allowing rain to trickle down the walls to the organ loft below;</a:t>
            </a:r>
          </a:p>
          <a:p>
            <a:pPr>
              <a:defRPr sz="1800">
                <a:solidFill>
                  <a:srgbClr val="505050"/>
                </a:solidFill>
              </a:defRPr>
            </a:pPr>
            <a:r>
              <a:rPr lang="en-US" dirty="0"/>
              <a:t>Water damaging the chancel and nave; and</a:t>
            </a:r>
          </a:p>
          <a:p>
            <a:pPr>
              <a:defRPr sz="1800">
                <a:solidFill>
                  <a:srgbClr val="505050"/>
                </a:solidFill>
              </a:defRPr>
            </a:pPr>
            <a:r>
              <a:rPr lang="en-US" dirty="0"/>
              <a:t>The church walls needed repointing.</a:t>
            </a:r>
          </a:p>
        </p:txBody>
      </p:sp>
      <p:sp>
        <p:nvSpPr>
          <p:cNvPr id="4" name="Footer Placeholder 3">
            <a:extLst>
              <a:ext uri="{FF2B5EF4-FFF2-40B4-BE49-F238E27FC236}">
                <a16:creationId xmlns:a16="http://schemas.microsoft.com/office/drawing/2014/main" id="{5C0E0ABF-F289-AF46-07AE-1E29C811969E}"/>
              </a:ext>
            </a:extLst>
          </p:cNvPr>
          <p:cNvSpPr>
            <a:spLocks noGrp="1"/>
          </p:cNvSpPr>
          <p:nvPr>
            <p:ph type="ftr" sz="quarter" idx="11"/>
          </p:nvPr>
        </p:nvSpPr>
        <p:spPr/>
        <p:txBody>
          <a:bodyPr/>
          <a:lstStyle/>
          <a:p>
            <a:r>
              <a:rPr lang="en-US"/>
              <a:t>St. Paul's Syracuse</a:t>
            </a:r>
          </a:p>
        </p:txBody>
      </p:sp>
      <p:sp>
        <p:nvSpPr>
          <p:cNvPr id="5" name="Slide Number Placeholder 4">
            <a:extLst>
              <a:ext uri="{FF2B5EF4-FFF2-40B4-BE49-F238E27FC236}">
                <a16:creationId xmlns:a16="http://schemas.microsoft.com/office/drawing/2014/main" id="{A696C067-2336-D819-4FC4-A97E527DFD6A}"/>
              </a:ext>
            </a:extLst>
          </p:cNvPr>
          <p:cNvSpPr>
            <a:spLocks noGrp="1"/>
          </p:cNvSpPr>
          <p:nvPr>
            <p:ph type="sldNum" sz="quarter" idx="12"/>
          </p:nvPr>
        </p:nvSpPr>
        <p:spPr/>
        <p:txBody>
          <a:bodyPr/>
          <a:lstStyle/>
          <a:p>
            <a:fld id="{C1FF6DA9-008F-8B48-92A6-B652298478BF}" type="slidenum">
              <a:rPr lang="en-US" smtClean="0"/>
              <a:t>26</a:t>
            </a:fld>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sz="4000" dirty="0"/>
              <a:t>19</a:t>
            </a:r>
            <a:r>
              <a:rPr lang="en-US" sz="4000" dirty="0"/>
              <a:t>18 </a:t>
            </a:r>
            <a:r>
              <a:rPr sz="4000" dirty="0"/>
              <a:t>–</a:t>
            </a:r>
            <a:r>
              <a:rPr lang="en-US" sz="4000" dirty="0"/>
              <a:t> </a:t>
            </a:r>
            <a:r>
              <a:rPr sz="4000" dirty="0"/>
              <a:t>19</a:t>
            </a:r>
            <a:r>
              <a:rPr lang="en-US" sz="4000" dirty="0"/>
              <a:t>30</a:t>
            </a:r>
            <a:endParaRPr sz="4000" dirty="0"/>
          </a:p>
        </p:txBody>
      </p:sp>
      <p:sp>
        <p:nvSpPr>
          <p:cNvPr id="6" name="Content Placeholder 5">
            <a:extLst>
              <a:ext uri="{FF2B5EF4-FFF2-40B4-BE49-F238E27FC236}">
                <a16:creationId xmlns:a16="http://schemas.microsoft.com/office/drawing/2014/main" id="{9AF4C014-6969-3E80-261F-A8826F3BFE43}"/>
              </a:ext>
            </a:extLst>
          </p:cNvPr>
          <p:cNvSpPr>
            <a:spLocks noGrp="1"/>
          </p:cNvSpPr>
          <p:nvPr>
            <p:ph idx="1"/>
          </p:nvPr>
        </p:nvSpPr>
        <p:spPr>
          <a:xfrm>
            <a:off x="628650" y="1501629"/>
            <a:ext cx="7886700" cy="4675334"/>
          </a:xfrm>
        </p:spPr>
        <p:txBody>
          <a:bodyPr>
            <a:normAutofit lnSpcReduction="10000"/>
          </a:bodyPr>
          <a:lstStyle/>
          <a:p>
            <a:pPr marL="0" indent="0">
              <a:buNone/>
              <a:defRPr sz="1800">
                <a:solidFill>
                  <a:srgbClr val="505050"/>
                </a:solidFill>
              </a:defRPr>
            </a:pPr>
            <a:r>
              <a:rPr lang="en-US" sz="1300" dirty="0"/>
              <a:t>A parish committee recommended drastic retrenchments and a temporary closing of the chapel.</a:t>
            </a:r>
          </a:p>
          <a:p>
            <a:pPr marL="0" indent="0">
              <a:buNone/>
              <a:defRPr sz="1800">
                <a:solidFill>
                  <a:srgbClr val="505050"/>
                </a:solidFill>
              </a:defRPr>
            </a:pPr>
            <a:r>
              <a:rPr lang="en-US" sz="1300" dirty="0"/>
              <a:t>1918 – Fall – the Rector needed advice on how to meet debts and current expenses, and it was decided to have a capital campaign, which was very successful and from then for more than a decade the finances of the parish steadily improved.</a:t>
            </a:r>
          </a:p>
          <a:p>
            <a:pPr marL="0" indent="0">
              <a:buNone/>
              <a:defRPr sz="1800">
                <a:solidFill>
                  <a:srgbClr val="505050"/>
                </a:solidFill>
              </a:defRPr>
            </a:pPr>
            <a:r>
              <a:rPr lang="en-US" sz="1300" dirty="0"/>
              <a:t>1919 – Spring – the church was closed on week days to allow the installation of a new altar and baptistry.</a:t>
            </a:r>
          </a:p>
          <a:p>
            <a:pPr marL="0" indent="0">
              <a:buNone/>
              <a:defRPr sz="1800">
                <a:solidFill>
                  <a:srgbClr val="505050"/>
                </a:solidFill>
              </a:defRPr>
            </a:pPr>
            <a:r>
              <a:rPr lang="en-US" sz="1300" dirty="0">
                <a:solidFill>
                  <a:srgbClr val="FF0000"/>
                </a:solidFill>
              </a:rPr>
              <a:t>          - charming little rose window was installed as a memorial to Rev. Reed from “the gift of friends”. This circular window is located above the northeast vestibule doors near the Peace Altar.</a:t>
            </a:r>
          </a:p>
          <a:p>
            <a:pPr marL="0" indent="0">
              <a:buNone/>
              <a:defRPr sz="1800">
                <a:solidFill>
                  <a:srgbClr val="505050"/>
                </a:solidFill>
              </a:defRPr>
            </a:pPr>
            <a:r>
              <a:rPr lang="en-US" sz="1300" dirty="0"/>
              <a:t>1921 – additional seats were placed at the rear of the church, and the vestibule was rebuilt and equipped with new windows and lights.</a:t>
            </a:r>
          </a:p>
          <a:p>
            <a:pPr marL="0" indent="0">
              <a:buNone/>
              <a:defRPr sz="1800">
                <a:solidFill>
                  <a:srgbClr val="505050"/>
                </a:solidFill>
              </a:defRPr>
            </a:pPr>
            <a:r>
              <a:rPr lang="en-US" sz="1300" dirty="0"/>
              <a:t>          - The choir is comprised of a quartet of soloists, supplemented by eighteen women’s and ten men’s voices, all trained.</a:t>
            </a:r>
          </a:p>
          <a:p>
            <a:pPr marL="0" indent="0">
              <a:buNone/>
              <a:defRPr sz="1800">
                <a:solidFill>
                  <a:srgbClr val="505050"/>
                </a:solidFill>
              </a:defRPr>
            </a:pPr>
            <a:r>
              <a:rPr lang="en-US" sz="1300" dirty="0"/>
              <a:t>1925 – the steeple was repointed within and without, and a new lighting system was placed within the church.</a:t>
            </a:r>
          </a:p>
          <a:p>
            <a:pPr marL="0" indent="0">
              <a:buNone/>
              <a:defRPr sz="1800">
                <a:solidFill>
                  <a:srgbClr val="505050"/>
                </a:solidFill>
              </a:defRPr>
            </a:pPr>
            <a:r>
              <a:rPr lang="en-US" sz="1300" dirty="0"/>
              <a:t>1929 – Fall – the Parish House had some major renovations:</a:t>
            </a:r>
          </a:p>
          <a:p>
            <a:pPr>
              <a:defRPr sz="1800">
                <a:solidFill>
                  <a:srgbClr val="505050"/>
                </a:solidFill>
              </a:defRPr>
            </a:pPr>
            <a:r>
              <a:rPr lang="en-US" sz="1300" dirty="0"/>
              <a:t>Much of the open space between the church and Parish House was taken over for a two-story addition with basement.</a:t>
            </a:r>
          </a:p>
          <a:p>
            <a:pPr>
              <a:defRPr sz="1800">
                <a:solidFill>
                  <a:srgbClr val="505050"/>
                </a:solidFill>
              </a:defRPr>
            </a:pPr>
            <a:r>
              <a:rPr lang="en-US" sz="1300" dirty="0"/>
              <a:t>On the first floor there was a new kitchen, lavatory, and a large “assembly” room with entrance to the southwest corner of the church;</a:t>
            </a:r>
          </a:p>
          <a:p>
            <a:pPr>
              <a:defRPr sz="1800">
                <a:solidFill>
                  <a:srgbClr val="505050"/>
                </a:solidFill>
              </a:defRPr>
            </a:pPr>
            <a:r>
              <a:rPr lang="en-US" sz="1300" dirty="0"/>
              <a:t>On the second floor there were six new Sunday School rooms.</a:t>
            </a:r>
          </a:p>
          <a:p>
            <a:pPr>
              <a:defRPr sz="1800">
                <a:solidFill>
                  <a:srgbClr val="505050"/>
                </a:solidFill>
              </a:defRPr>
            </a:pPr>
            <a:r>
              <a:rPr lang="en-US" sz="1300" dirty="0"/>
              <a:t>At the same time – the rear of the chapel was remodeled into a two-story wing providing three new class rooms, robing rooms for the choir and clergy, and a lavatory.</a:t>
            </a:r>
          </a:p>
          <a:p>
            <a:endParaRPr lang="en-US" dirty="0"/>
          </a:p>
        </p:txBody>
      </p:sp>
      <p:sp>
        <p:nvSpPr>
          <p:cNvPr id="4" name="Footer Placeholder 3">
            <a:extLst>
              <a:ext uri="{FF2B5EF4-FFF2-40B4-BE49-F238E27FC236}">
                <a16:creationId xmlns:a16="http://schemas.microsoft.com/office/drawing/2014/main" id="{FE552C93-D87D-EEB5-86A0-6466515098EC}"/>
              </a:ext>
            </a:extLst>
          </p:cNvPr>
          <p:cNvSpPr>
            <a:spLocks noGrp="1"/>
          </p:cNvSpPr>
          <p:nvPr>
            <p:ph type="ftr" sz="quarter" idx="11"/>
          </p:nvPr>
        </p:nvSpPr>
        <p:spPr/>
        <p:txBody>
          <a:bodyPr/>
          <a:lstStyle/>
          <a:p>
            <a:r>
              <a:rPr lang="en-US"/>
              <a:t>St. Paul's Syracuse</a:t>
            </a:r>
          </a:p>
        </p:txBody>
      </p:sp>
      <p:sp>
        <p:nvSpPr>
          <p:cNvPr id="5" name="Slide Number Placeholder 4">
            <a:extLst>
              <a:ext uri="{FF2B5EF4-FFF2-40B4-BE49-F238E27FC236}">
                <a16:creationId xmlns:a16="http://schemas.microsoft.com/office/drawing/2014/main" id="{30B9E954-F57A-0772-AA77-A8160BBBB96D}"/>
              </a:ext>
            </a:extLst>
          </p:cNvPr>
          <p:cNvSpPr>
            <a:spLocks noGrp="1"/>
          </p:cNvSpPr>
          <p:nvPr>
            <p:ph type="sldNum" sz="quarter" idx="12"/>
          </p:nvPr>
        </p:nvSpPr>
        <p:spPr/>
        <p:txBody>
          <a:bodyPr/>
          <a:lstStyle/>
          <a:p>
            <a:fld id="{C1FF6DA9-008F-8B48-92A6-B652298478BF}" type="slidenum">
              <a:rPr lang="en-US" smtClean="0"/>
              <a:t>27</a:t>
            </a:fld>
            <a:endParaRPr 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sz="4000" dirty="0"/>
              <a:t>19</a:t>
            </a:r>
            <a:r>
              <a:rPr lang="en-US" sz="4000" dirty="0"/>
              <a:t>31</a:t>
            </a:r>
            <a:r>
              <a:rPr sz="4000" dirty="0"/>
              <a:t>–19</a:t>
            </a:r>
            <a:r>
              <a:rPr lang="en-US" sz="4000" dirty="0"/>
              <a:t>36</a:t>
            </a:r>
            <a:endParaRPr sz="4000" dirty="0"/>
          </a:p>
        </p:txBody>
      </p:sp>
      <p:sp>
        <p:nvSpPr>
          <p:cNvPr id="6" name="Content Placeholder 5">
            <a:extLst>
              <a:ext uri="{FF2B5EF4-FFF2-40B4-BE49-F238E27FC236}">
                <a16:creationId xmlns:a16="http://schemas.microsoft.com/office/drawing/2014/main" id="{4C32A0FE-3864-CFEA-68F0-BA03BAA47771}"/>
              </a:ext>
            </a:extLst>
          </p:cNvPr>
          <p:cNvSpPr>
            <a:spLocks noGrp="1"/>
          </p:cNvSpPr>
          <p:nvPr>
            <p:ph idx="1"/>
          </p:nvPr>
        </p:nvSpPr>
        <p:spPr>
          <a:xfrm>
            <a:off x="628650" y="1501629"/>
            <a:ext cx="7886700" cy="4675334"/>
          </a:xfrm>
        </p:spPr>
        <p:txBody>
          <a:bodyPr>
            <a:noAutofit/>
          </a:bodyPr>
          <a:lstStyle/>
          <a:p>
            <a:pPr>
              <a:defRPr sz="1800">
                <a:solidFill>
                  <a:srgbClr val="505050"/>
                </a:solidFill>
              </a:defRPr>
            </a:pPr>
            <a:r>
              <a:rPr lang="en-US" sz="1300" dirty="0"/>
              <a:t>Provision was made for a suitable rector's office with smaller rooms for the secretarial staff.</a:t>
            </a:r>
          </a:p>
          <a:p>
            <a:pPr>
              <a:defRPr sz="1800">
                <a:solidFill>
                  <a:srgbClr val="505050"/>
                </a:solidFill>
              </a:defRPr>
            </a:pPr>
            <a:r>
              <a:rPr lang="en-US" sz="1300" dirty="0"/>
              <a:t>Above these offices, and fronting on Montgomery Street, was a large room for the Parochial Society.</a:t>
            </a:r>
          </a:p>
          <a:p>
            <a:pPr>
              <a:defRPr sz="1800">
                <a:solidFill>
                  <a:srgbClr val="505050"/>
                </a:solidFill>
              </a:defRPr>
            </a:pPr>
            <a:r>
              <a:rPr lang="en-US" sz="1300" dirty="0"/>
              <a:t>Finally, a new concrete pavement was laid from the chapel to the church.</a:t>
            </a:r>
          </a:p>
          <a:p>
            <a:pPr>
              <a:defRPr sz="1800">
                <a:solidFill>
                  <a:srgbClr val="505050"/>
                </a:solidFill>
              </a:defRPr>
            </a:pPr>
            <a:r>
              <a:rPr lang="en-US" sz="1300" dirty="0"/>
              <a:t>Rentals from pews still continued.</a:t>
            </a:r>
          </a:p>
          <a:p>
            <a:pPr marL="0" indent="0">
              <a:buNone/>
            </a:pPr>
            <a:r>
              <a:rPr lang="en-US" sz="1300" dirty="0"/>
              <a:t>1931 – the national depression caught up with St. Paul’s. With receipts off and a reduction in 1932 pledges, the Vestry reluctantly accepted Dr. Hadley’s offer to reduce his stipend ten percent. Curtailment of operating costs followed. </a:t>
            </a:r>
          </a:p>
          <a:p>
            <a:pPr marL="0" indent="0">
              <a:buNone/>
            </a:pPr>
            <a:r>
              <a:rPr lang="en-US" sz="1300" dirty="0"/>
              <a:t>1934 – October - Rev. Franklin P. Bennett came to St. Paul’s as curate under Dr. Hadley, and as one of the youngest clergymen in the city. This was his first parish, and he succeeded Dr. Hadley in 1935 as Minister in Charge.</a:t>
            </a:r>
          </a:p>
          <a:p>
            <a:pPr marL="0" indent="0">
              <a:buNone/>
            </a:pPr>
            <a:r>
              <a:rPr lang="en-US" sz="1300" dirty="0"/>
              <a:t>1935 – spring – the worst of the recession was over.</a:t>
            </a:r>
          </a:p>
          <a:p>
            <a:pPr marL="0" indent="0">
              <a:buNone/>
            </a:pPr>
            <a:r>
              <a:rPr lang="en-US" sz="1300" dirty="0"/>
              <a:t>          – April – Franklin Bennett was ordained a priest.</a:t>
            </a:r>
          </a:p>
          <a:p>
            <a:pPr marL="0" indent="0">
              <a:buNone/>
            </a:pPr>
            <a:r>
              <a:rPr lang="en-US" sz="1300" dirty="0"/>
              <a:t>          – May 8 – Dr. Hadley died suddenly while engaged with friends in a game of golf, leaving a sorrowing church and community. Besides the parish, Syracuse knew and honored him as one of its most outstanding public servants and citizens. He had an abiding interest in education and personally supervised the Sunday School. His keenest pleasure was persuading children to love the Church. At the time of his death there were 33 teachers and 366 students in Sunday School.</a:t>
            </a:r>
          </a:p>
          <a:p>
            <a:pPr marL="0" indent="0">
              <a:buNone/>
            </a:pPr>
            <a:r>
              <a:rPr lang="en-US" sz="1300" dirty="0"/>
              <a:t>          – November 1 – the Rev. Franklin Pierce Bennett became Rector at 28 years old, and the Rev. Robert Knowlton Gumm assumed the office of Associate Minister.</a:t>
            </a:r>
          </a:p>
        </p:txBody>
      </p:sp>
      <p:sp>
        <p:nvSpPr>
          <p:cNvPr id="4" name="Footer Placeholder 3">
            <a:extLst>
              <a:ext uri="{FF2B5EF4-FFF2-40B4-BE49-F238E27FC236}">
                <a16:creationId xmlns:a16="http://schemas.microsoft.com/office/drawing/2014/main" id="{8C53767E-9D08-6776-BCE5-32DA00CF18BD}"/>
              </a:ext>
            </a:extLst>
          </p:cNvPr>
          <p:cNvSpPr>
            <a:spLocks noGrp="1"/>
          </p:cNvSpPr>
          <p:nvPr>
            <p:ph type="ftr" sz="quarter" idx="11"/>
          </p:nvPr>
        </p:nvSpPr>
        <p:spPr/>
        <p:txBody>
          <a:bodyPr/>
          <a:lstStyle/>
          <a:p>
            <a:r>
              <a:rPr lang="en-US"/>
              <a:t>St. Paul's Syracuse</a:t>
            </a:r>
          </a:p>
        </p:txBody>
      </p:sp>
      <p:sp>
        <p:nvSpPr>
          <p:cNvPr id="5" name="Slide Number Placeholder 4">
            <a:extLst>
              <a:ext uri="{FF2B5EF4-FFF2-40B4-BE49-F238E27FC236}">
                <a16:creationId xmlns:a16="http://schemas.microsoft.com/office/drawing/2014/main" id="{DD63D664-EC9A-6442-34C7-3160BD038475}"/>
              </a:ext>
            </a:extLst>
          </p:cNvPr>
          <p:cNvSpPr>
            <a:spLocks noGrp="1"/>
          </p:cNvSpPr>
          <p:nvPr>
            <p:ph type="sldNum" sz="quarter" idx="12"/>
          </p:nvPr>
        </p:nvSpPr>
        <p:spPr/>
        <p:txBody>
          <a:bodyPr/>
          <a:lstStyle/>
          <a:p>
            <a:fld id="{C1FF6DA9-008F-8B48-92A6-B652298478BF}" type="slidenum">
              <a:rPr lang="en-US" smtClean="0"/>
              <a:t>28</a:t>
            </a:fld>
            <a:endParaRPr 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sz="4000" dirty="0"/>
              <a:t>19</a:t>
            </a:r>
            <a:r>
              <a:rPr lang="en-US" sz="4000" dirty="0"/>
              <a:t>37 - 1948</a:t>
            </a:r>
            <a:endParaRPr sz="4000" dirty="0"/>
          </a:p>
        </p:txBody>
      </p:sp>
      <p:sp>
        <p:nvSpPr>
          <p:cNvPr id="6" name="Content Placeholder 5">
            <a:extLst>
              <a:ext uri="{FF2B5EF4-FFF2-40B4-BE49-F238E27FC236}">
                <a16:creationId xmlns:a16="http://schemas.microsoft.com/office/drawing/2014/main" id="{5CFCEDAD-D9B2-483B-88E0-EEE62CD3CE60}"/>
              </a:ext>
            </a:extLst>
          </p:cNvPr>
          <p:cNvSpPr>
            <a:spLocks noGrp="1"/>
          </p:cNvSpPr>
          <p:nvPr>
            <p:ph idx="1"/>
          </p:nvPr>
        </p:nvSpPr>
        <p:spPr>
          <a:xfrm>
            <a:off x="628650" y="1501629"/>
            <a:ext cx="7886700" cy="4675334"/>
          </a:xfrm>
        </p:spPr>
        <p:txBody>
          <a:bodyPr>
            <a:normAutofit fontScale="47500" lnSpcReduction="20000"/>
          </a:bodyPr>
          <a:lstStyle/>
          <a:p>
            <a:pPr marL="0" indent="0">
              <a:buNone/>
            </a:pPr>
            <a:r>
              <a:rPr lang="en-US" dirty="0"/>
              <a:t>Encouraged by strong officers, the Vestry and the Rector’s leadership, the parish initiated a drive to rebuild the old chapel. Morton E. Granger and J. D. Taylor were architect and contractor, respectively. Changes made included:</a:t>
            </a:r>
          </a:p>
          <a:p>
            <a:r>
              <a:rPr lang="en-US" dirty="0"/>
              <a:t>Equipped with a modern electric organ;</a:t>
            </a:r>
          </a:p>
          <a:p>
            <a:r>
              <a:rPr lang="en-US" dirty="0"/>
              <a:t>Was reduced in depth, but capable of seating 75 persons;</a:t>
            </a:r>
          </a:p>
          <a:p>
            <a:r>
              <a:rPr lang="en-US" dirty="0"/>
              <a:t>The south door that led to the Parish House vestibule was closed; and</a:t>
            </a:r>
          </a:p>
          <a:p>
            <a:r>
              <a:rPr lang="en-US" dirty="0"/>
              <a:t>The Chancel window of the old church showing St. Paul, the patron saint, which had been placed over the chapel altar in 1886, was put in a similar position in the new chapel.</a:t>
            </a:r>
          </a:p>
          <a:p>
            <a:pPr marL="0" indent="0">
              <a:buNone/>
            </a:pPr>
            <a:r>
              <a:rPr lang="en-US" dirty="0"/>
              <a:t>1937 – George Kasson Van Deusen, organist and choirmaster retires.</a:t>
            </a:r>
          </a:p>
          <a:p>
            <a:pPr marL="0" indent="0">
              <a:buNone/>
            </a:pPr>
            <a:r>
              <a:rPr lang="en-US" dirty="0"/>
              <a:t>1938 – February 25 – the Hadley Memorial Chapel was formally dedicated.</a:t>
            </a:r>
          </a:p>
          <a:p>
            <a:pPr marL="0" indent="0">
              <a:buNone/>
            </a:pPr>
            <a:r>
              <a:rPr lang="en-US" dirty="0"/>
              <a:t>          - May 2 – Special meeting was held to make the following resolution: To increase the number of Vestry members from nine to twelve.</a:t>
            </a:r>
          </a:p>
          <a:p>
            <a:pPr marL="0" indent="0">
              <a:buNone/>
            </a:pPr>
            <a:r>
              <a:rPr lang="en-US" dirty="0"/>
              <a:t>          - June 15 – The above resolution was passed and to take place at the next annual meeting of the Parish.</a:t>
            </a:r>
          </a:p>
          <a:p>
            <a:pPr marL="0" indent="0">
              <a:buNone/>
            </a:pPr>
            <a:r>
              <a:rPr lang="en-US" dirty="0"/>
              <a:t>1940 – Restoration work on the organ was made possible by the gift of Louise Nottingham Cook in memory of her mother Eugenia Benedict Nottingham, and the Vestry directed that a tablet be placed “on the organ”.</a:t>
            </a:r>
          </a:p>
          <a:p>
            <a:pPr marL="0" indent="0">
              <a:buNone/>
            </a:pPr>
            <a:r>
              <a:rPr lang="en-US" dirty="0"/>
              <a:t>1944 – during Mr. Bennett’s rectorate, St. Paul’s Society financed the purchase of the Rectory at 523 Oak Street, the first Rectory the church had owned in 50 years.</a:t>
            </a:r>
          </a:p>
          <a:p>
            <a:pPr marL="0" indent="0">
              <a:buNone/>
            </a:pPr>
            <a:r>
              <a:rPr lang="en-US" dirty="0"/>
              <a:t>          - Sacristy was reconstructed. It was designed and planned in memory of Jane Skerritt Sargent by her husband, D. Kenneth Sargent, Architect.</a:t>
            </a:r>
          </a:p>
          <a:p>
            <a:pPr marL="0" indent="0">
              <a:buNone/>
            </a:pPr>
            <a:r>
              <a:rPr lang="en-US" dirty="0"/>
              <a:t>1946 – November 1 – St. Paul’s Society (previously known as the “Parochial Society”) and the Woman’s Auxiliary merged, becoming St. Paul’s Auxiliary, thereby giving greater strength to the missionary, diocesan, and parish work.</a:t>
            </a:r>
          </a:p>
        </p:txBody>
      </p:sp>
      <p:sp>
        <p:nvSpPr>
          <p:cNvPr id="4" name="Footer Placeholder 3">
            <a:extLst>
              <a:ext uri="{FF2B5EF4-FFF2-40B4-BE49-F238E27FC236}">
                <a16:creationId xmlns:a16="http://schemas.microsoft.com/office/drawing/2014/main" id="{AD094A26-4CD9-6C7C-BC19-238FADAA5C7B}"/>
              </a:ext>
            </a:extLst>
          </p:cNvPr>
          <p:cNvSpPr>
            <a:spLocks noGrp="1"/>
          </p:cNvSpPr>
          <p:nvPr>
            <p:ph type="ftr" sz="quarter" idx="11"/>
          </p:nvPr>
        </p:nvSpPr>
        <p:spPr/>
        <p:txBody>
          <a:bodyPr/>
          <a:lstStyle/>
          <a:p>
            <a:r>
              <a:rPr lang="en-US"/>
              <a:t>St. Paul's Syracuse</a:t>
            </a:r>
          </a:p>
        </p:txBody>
      </p:sp>
      <p:sp>
        <p:nvSpPr>
          <p:cNvPr id="5" name="Slide Number Placeholder 4">
            <a:extLst>
              <a:ext uri="{FF2B5EF4-FFF2-40B4-BE49-F238E27FC236}">
                <a16:creationId xmlns:a16="http://schemas.microsoft.com/office/drawing/2014/main" id="{F8F9A104-D825-CD18-9EC3-E8836B4C58C1}"/>
              </a:ext>
            </a:extLst>
          </p:cNvPr>
          <p:cNvSpPr>
            <a:spLocks noGrp="1"/>
          </p:cNvSpPr>
          <p:nvPr>
            <p:ph type="sldNum" sz="quarter" idx="12"/>
          </p:nvPr>
        </p:nvSpPr>
        <p:spPr/>
        <p:txBody>
          <a:bodyPr/>
          <a:lstStyle/>
          <a:p>
            <a:fld id="{C1FF6DA9-008F-8B48-92A6-B652298478BF}" type="slidenum">
              <a:rPr lang="en-US" smtClean="0"/>
              <a:t>29</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sz="4000" dirty="0"/>
              <a:t>181</a:t>
            </a:r>
            <a:r>
              <a:rPr lang="en-US" sz="4000" dirty="0"/>
              <a:t>7 </a:t>
            </a:r>
            <a:r>
              <a:rPr sz="4000" dirty="0"/>
              <a:t>–</a:t>
            </a:r>
            <a:r>
              <a:rPr lang="en-US" sz="4000" dirty="0"/>
              <a:t> </a:t>
            </a:r>
            <a:r>
              <a:rPr sz="4000" dirty="0"/>
              <a:t>18</a:t>
            </a:r>
            <a:r>
              <a:rPr lang="en-US" sz="4000" dirty="0"/>
              <a:t>24</a:t>
            </a:r>
            <a:endParaRPr sz="4000" dirty="0"/>
          </a:p>
        </p:txBody>
      </p:sp>
      <p:sp>
        <p:nvSpPr>
          <p:cNvPr id="6" name="Content Placeholder 5">
            <a:extLst>
              <a:ext uri="{FF2B5EF4-FFF2-40B4-BE49-F238E27FC236}">
                <a16:creationId xmlns:a16="http://schemas.microsoft.com/office/drawing/2014/main" id="{B06B34ED-B15E-3EF8-96B8-8E1385B42D63}"/>
              </a:ext>
            </a:extLst>
          </p:cNvPr>
          <p:cNvSpPr>
            <a:spLocks noGrp="1"/>
          </p:cNvSpPr>
          <p:nvPr>
            <p:ph idx="1"/>
          </p:nvPr>
        </p:nvSpPr>
        <p:spPr>
          <a:xfrm>
            <a:off x="628650" y="1501629"/>
            <a:ext cx="7886700" cy="4675334"/>
          </a:xfrm>
        </p:spPr>
        <p:txBody>
          <a:bodyPr>
            <a:normAutofit fontScale="92500" lnSpcReduction="10000"/>
          </a:bodyPr>
          <a:lstStyle/>
          <a:p>
            <a:pPr marL="0" indent="0">
              <a:buNone/>
            </a:pPr>
            <a:r>
              <a:rPr lang="en-US" sz="1400" dirty="0"/>
              <a:t>1817 - A new church was built, the second in the county, and reorganized as “Zion Church Society of Onondaga”, the mother church of St. Paul’s Syracuse. The church was located halfway between Makyes and Broad Roads on Onondaga Hill. It was a wooden structure 40’ by 50’ with a square tower over the entrance. Rev. Gear’s services were limited to the “Church in Onondaga and Tully” until he left in January, 1821, having also established a church in Marcellus.</a:t>
            </a:r>
          </a:p>
          <a:p>
            <a:pPr marL="0" indent="0">
              <a:buNone/>
            </a:pPr>
            <a:r>
              <a:rPr lang="en-US" sz="1400" dirty="0"/>
              <a:t>1818 – Bishop Hobart, Bishop of all New York State, consecrated Zion Church.</a:t>
            </a:r>
          </a:p>
          <a:p>
            <a:pPr marL="0" indent="0">
              <a:buNone/>
            </a:pPr>
            <a:r>
              <a:rPr lang="en-US" sz="1400" dirty="0"/>
              <a:t>There are several records of Zion’s ministry among the native Americans. Many attended worship services, were married, and had their children baptized there. Rev. Gear was their trusted friend whom also advised the natives on temporal affairs and helped explain their treaties with the state.</a:t>
            </a:r>
          </a:p>
          <a:p>
            <a:pPr marL="0" indent="0">
              <a:buNone/>
            </a:pPr>
            <a:r>
              <a:rPr lang="en-US" sz="1400" dirty="0"/>
              <a:t>1820 - The Erie Canal was almost completed eastwards and people started moving down from “The Hill” to the new growing settlement of “ Bogardus’ Corners”, “Cossets Corners”, “Corinth”, then Syracuse. (The westward link to Buffalo was completed five years later).</a:t>
            </a:r>
          </a:p>
          <a:p>
            <a:pPr marL="0" indent="0">
              <a:buNone/>
            </a:pPr>
            <a:r>
              <a:rPr lang="en-US" sz="1400" dirty="0"/>
              <a:t>1821 – In the winter, a new four-story hotel was standing on the southeast corner of Water and South Salina Streets (where Onondaga Savings Bank now stands). Mr. James Mann managed the hotel (Syracuse Hotel and rebuilt in 1827 as Syracuse House). His wife was an Episcopalian and invited Rev. Lucius Smith to come from Auburn to hold a service in the hotel parlors – the first service of the Episcopal Church in Syracuse.</a:t>
            </a:r>
          </a:p>
          <a:p>
            <a:pPr marL="0" indent="0">
              <a:buNone/>
            </a:pPr>
            <a:r>
              <a:rPr lang="en-US" sz="1400" dirty="0"/>
              <a:t>1822 – the water level of Onondaga Lake was lowered so the low-lying area of Syracuse would stop becoming a swamp when it rained making roads impassable, and encouraging malaria and other noxious diseases.</a:t>
            </a:r>
          </a:p>
          <a:p>
            <a:pPr marL="0" indent="0">
              <a:buNone/>
            </a:pPr>
            <a:r>
              <a:rPr lang="en-US" sz="1400" dirty="0"/>
              <a:t>1823 – around 400 people lived in the vicinity of Clinton Square, including several families formerly of Zion Church.</a:t>
            </a:r>
          </a:p>
          <a:p>
            <a:pPr marL="0" indent="0">
              <a:buNone/>
            </a:pPr>
            <a:r>
              <a:rPr lang="en-US" sz="1400" dirty="0"/>
              <a:t>1824 – A young John Wilkinson, a lawyer and future first postmaster, saw a likeness of the area to Syracuse in Sicily, and so it was named. The census taken indicated a population of 1,100 in Syracuse, with the salt industry thriving.</a:t>
            </a:r>
          </a:p>
        </p:txBody>
      </p:sp>
      <p:sp>
        <p:nvSpPr>
          <p:cNvPr id="4" name="Footer Placeholder 3">
            <a:extLst>
              <a:ext uri="{FF2B5EF4-FFF2-40B4-BE49-F238E27FC236}">
                <a16:creationId xmlns:a16="http://schemas.microsoft.com/office/drawing/2014/main" id="{A55A7B74-01F8-C257-1A79-EBEE6267B453}"/>
              </a:ext>
            </a:extLst>
          </p:cNvPr>
          <p:cNvSpPr>
            <a:spLocks noGrp="1"/>
          </p:cNvSpPr>
          <p:nvPr>
            <p:ph type="ftr" sz="quarter" idx="11"/>
          </p:nvPr>
        </p:nvSpPr>
        <p:spPr/>
        <p:txBody>
          <a:bodyPr/>
          <a:lstStyle/>
          <a:p>
            <a:r>
              <a:rPr lang="en-US"/>
              <a:t>St. Paul's Syracuse</a:t>
            </a:r>
          </a:p>
        </p:txBody>
      </p:sp>
      <p:sp>
        <p:nvSpPr>
          <p:cNvPr id="5" name="Slide Number Placeholder 4">
            <a:extLst>
              <a:ext uri="{FF2B5EF4-FFF2-40B4-BE49-F238E27FC236}">
                <a16:creationId xmlns:a16="http://schemas.microsoft.com/office/drawing/2014/main" id="{4BAB62A5-124F-3ABA-D159-9498D0C0799B}"/>
              </a:ext>
            </a:extLst>
          </p:cNvPr>
          <p:cNvSpPr>
            <a:spLocks noGrp="1"/>
          </p:cNvSpPr>
          <p:nvPr>
            <p:ph type="sldNum" sz="quarter" idx="12"/>
          </p:nvPr>
        </p:nvSpPr>
        <p:spPr/>
        <p:txBody>
          <a:bodyPr/>
          <a:lstStyle/>
          <a:p>
            <a:fld id="{C1FF6DA9-008F-8B48-92A6-B652298478BF}" type="slidenum">
              <a:rPr lang="en-US" smtClean="0"/>
              <a:t>3</a:t>
            </a:fld>
            <a:endParaRPr 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sz="4000" dirty="0"/>
              <a:t>19</a:t>
            </a:r>
            <a:r>
              <a:rPr lang="en-US" sz="4000" dirty="0"/>
              <a:t>48 - 1950</a:t>
            </a:r>
            <a:endParaRPr sz="4000" dirty="0"/>
          </a:p>
        </p:txBody>
      </p:sp>
      <p:sp>
        <p:nvSpPr>
          <p:cNvPr id="6" name="Content Placeholder 5">
            <a:extLst>
              <a:ext uri="{FF2B5EF4-FFF2-40B4-BE49-F238E27FC236}">
                <a16:creationId xmlns:a16="http://schemas.microsoft.com/office/drawing/2014/main" id="{63CB0B87-75E9-2932-3E1B-381BDF58D821}"/>
              </a:ext>
            </a:extLst>
          </p:cNvPr>
          <p:cNvSpPr>
            <a:spLocks noGrp="1"/>
          </p:cNvSpPr>
          <p:nvPr>
            <p:ph idx="1"/>
          </p:nvPr>
        </p:nvSpPr>
        <p:spPr>
          <a:xfrm>
            <a:off x="628650" y="1501629"/>
            <a:ext cx="7886700" cy="4675334"/>
          </a:xfrm>
        </p:spPr>
        <p:txBody>
          <a:bodyPr>
            <a:normAutofit fontScale="92500" lnSpcReduction="10000"/>
          </a:bodyPr>
          <a:lstStyle/>
          <a:p>
            <a:pPr marL="0" indent="0">
              <a:buNone/>
            </a:pPr>
            <a:r>
              <a:rPr lang="en-US" sz="1400" dirty="0"/>
              <a:t>Besides St. Paul’s Auxiliary, there were a couple of other St. Paul’s societies:</a:t>
            </a:r>
          </a:p>
          <a:p>
            <a:r>
              <a:rPr lang="en-US" sz="1400" dirty="0"/>
              <a:t>Young People’s Fellowship;</a:t>
            </a:r>
          </a:p>
          <a:p>
            <a:r>
              <a:rPr lang="en-US" sz="1400" dirty="0"/>
              <a:t>Girls’ Friendly Society;</a:t>
            </a:r>
          </a:p>
          <a:p>
            <a:r>
              <a:rPr lang="en-US" sz="1400" dirty="0"/>
              <a:t>The Altar Society – members care for the Altar in the church and Hadley Chapel for all services, including baptisms, weddings, and funerals, as well as maintenance of supplies.</a:t>
            </a:r>
          </a:p>
          <a:p>
            <a:r>
              <a:rPr lang="en-US" sz="1400" dirty="0"/>
              <a:t>The Men’s Club – whose motto is “Fellowship with a Purpose” and which sponsors special activities.</a:t>
            </a:r>
          </a:p>
          <a:p>
            <a:pPr marL="0" indent="0">
              <a:buNone/>
            </a:pPr>
            <a:r>
              <a:rPr lang="en-US" sz="1400" dirty="0"/>
              <a:t>1949 – September – The Vestry decided to purchase a new organ console.</a:t>
            </a:r>
          </a:p>
          <a:p>
            <a:pPr marL="0" indent="0">
              <a:buNone/>
            </a:pPr>
            <a:r>
              <a:rPr lang="en-US" sz="1400" dirty="0"/>
              <a:t>          – December – Mr. Bennett announced his resignation to accept a call to St. Paul’s Church, Flint, Michigan, and in early January, 1950 he and his family left Syracuse.</a:t>
            </a:r>
          </a:p>
          <a:p>
            <a:pPr marL="0" indent="0">
              <a:buNone/>
            </a:pPr>
            <a:r>
              <a:rPr lang="en-US" sz="1400" dirty="0"/>
              <a:t>1950 – April – a call was extended to the Rev. Harold L. Hutton, Rector of St. Paul’s Church, Pawtucket, Rhode Island. </a:t>
            </a:r>
          </a:p>
          <a:p>
            <a:pPr marL="0" indent="0">
              <a:buNone/>
            </a:pPr>
            <a:r>
              <a:rPr lang="en-US" sz="1400" dirty="0"/>
              <a:t>          - June 15 – the call was accepted and he began his work here.</a:t>
            </a:r>
          </a:p>
          <a:p>
            <a:pPr marL="0" indent="0">
              <a:buNone/>
            </a:pPr>
            <a:r>
              <a:rPr lang="en-US" sz="1400" dirty="0"/>
              <a:t>          - September 17 – Rev. Hutton was instituted as Rector.</a:t>
            </a:r>
          </a:p>
          <a:p>
            <a:pPr marL="0" indent="0">
              <a:buNone/>
            </a:pPr>
            <a:r>
              <a:rPr lang="en-US" sz="1400" dirty="0"/>
              <a:t>          - Rev. Hutton made many changes and much was accomplished:</a:t>
            </a:r>
          </a:p>
          <a:p>
            <a:r>
              <a:rPr lang="en-US" sz="1400" dirty="0"/>
              <a:t>The Sunday School auditorium on the second floor of the Parish House was redecorated and named Meachem Hall.</a:t>
            </a:r>
          </a:p>
          <a:p>
            <a:r>
              <a:rPr lang="en-US" sz="1400" dirty="0"/>
              <a:t>The time of the Sunday School was moved from 10 am so it would meet simultaneously with the 11 am Morning Prayer service.</a:t>
            </a:r>
          </a:p>
          <a:p>
            <a:endParaRPr lang="en-US" dirty="0"/>
          </a:p>
        </p:txBody>
      </p:sp>
      <p:sp>
        <p:nvSpPr>
          <p:cNvPr id="4" name="Footer Placeholder 3">
            <a:extLst>
              <a:ext uri="{FF2B5EF4-FFF2-40B4-BE49-F238E27FC236}">
                <a16:creationId xmlns:a16="http://schemas.microsoft.com/office/drawing/2014/main" id="{9F102A31-C544-2021-78F3-8B1C4D3DBA6A}"/>
              </a:ext>
            </a:extLst>
          </p:cNvPr>
          <p:cNvSpPr>
            <a:spLocks noGrp="1"/>
          </p:cNvSpPr>
          <p:nvPr>
            <p:ph type="ftr" sz="quarter" idx="11"/>
          </p:nvPr>
        </p:nvSpPr>
        <p:spPr/>
        <p:txBody>
          <a:bodyPr/>
          <a:lstStyle/>
          <a:p>
            <a:r>
              <a:rPr lang="en-US"/>
              <a:t>St. Paul's Syracuse</a:t>
            </a:r>
          </a:p>
        </p:txBody>
      </p:sp>
      <p:sp>
        <p:nvSpPr>
          <p:cNvPr id="5" name="Slide Number Placeholder 4">
            <a:extLst>
              <a:ext uri="{FF2B5EF4-FFF2-40B4-BE49-F238E27FC236}">
                <a16:creationId xmlns:a16="http://schemas.microsoft.com/office/drawing/2014/main" id="{DB74A959-B3BD-E2E8-D8CF-6240A17D807E}"/>
              </a:ext>
            </a:extLst>
          </p:cNvPr>
          <p:cNvSpPr>
            <a:spLocks noGrp="1"/>
          </p:cNvSpPr>
          <p:nvPr>
            <p:ph type="sldNum" sz="quarter" idx="12"/>
          </p:nvPr>
        </p:nvSpPr>
        <p:spPr/>
        <p:txBody>
          <a:bodyPr/>
          <a:lstStyle/>
          <a:p>
            <a:fld id="{C1FF6DA9-008F-8B48-92A6-B652298478BF}" type="slidenum">
              <a:rPr lang="en-US" smtClean="0"/>
              <a:t>30</a:t>
            </a:fld>
            <a:endParaRPr 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sz="4000" dirty="0"/>
              <a:t>19</a:t>
            </a:r>
            <a:r>
              <a:rPr lang="en-US" sz="4000" dirty="0"/>
              <a:t>51</a:t>
            </a:r>
            <a:endParaRPr sz="4000" dirty="0"/>
          </a:p>
        </p:txBody>
      </p:sp>
      <p:sp>
        <p:nvSpPr>
          <p:cNvPr id="6" name="Content Placeholder 5">
            <a:extLst>
              <a:ext uri="{FF2B5EF4-FFF2-40B4-BE49-F238E27FC236}">
                <a16:creationId xmlns:a16="http://schemas.microsoft.com/office/drawing/2014/main" id="{4A97C2CC-D542-FAC3-0B9B-92BC314750FC}"/>
              </a:ext>
            </a:extLst>
          </p:cNvPr>
          <p:cNvSpPr>
            <a:spLocks noGrp="1"/>
          </p:cNvSpPr>
          <p:nvPr>
            <p:ph idx="1"/>
          </p:nvPr>
        </p:nvSpPr>
        <p:spPr>
          <a:xfrm>
            <a:off x="628650" y="1501629"/>
            <a:ext cx="7886700" cy="4675334"/>
          </a:xfrm>
        </p:spPr>
        <p:txBody>
          <a:bodyPr>
            <a:noAutofit/>
          </a:bodyPr>
          <a:lstStyle/>
          <a:p>
            <a:pPr marL="0" indent="0">
              <a:buNone/>
            </a:pPr>
            <a:r>
              <a:rPr lang="en-US" sz="1300" dirty="0"/>
              <a:t>1951 – October 14 -A beautiful white marble altar was installed at the east end of the North Aisle, the gift of Miss Carrie S. Rice of Geneva, New York. It was dedicated as a Peace Altar in memory of Jane and Joseph Turbush. Originally designed as a shrine to which people might come and pray for loved ones, and for the cause of peace during the Korean War. After the Korean conflict was over, this altar became a focal point for those making their way into the church for private prayer during the week-day hours. It was also used regularly for Holy Communion.</a:t>
            </a:r>
          </a:p>
          <a:p>
            <a:pPr marL="0" indent="0">
              <a:buNone/>
            </a:pPr>
            <a:r>
              <a:rPr lang="en-US" sz="1300" dirty="0"/>
              <a:t>           - new organizations were formed or enhanced, and some changes made to the church:</a:t>
            </a:r>
          </a:p>
          <a:p>
            <a:r>
              <a:rPr lang="en-US" sz="1300" dirty="0"/>
              <a:t>Tandem Club – composed of married couples, its meetings and parties proved it to be a highly successful organization;</a:t>
            </a:r>
          </a:p>
          <a:p>
            <a:r>
              <a:rPr lang="en-US" sz="1300" dirty="0"/>
              <a:t>Business and Professional Women’s Group - sponsored St. Paul’s Annual Pilgrimages to historic churches and shrines within the Diocese;</a:t>
            </a:r>
          </a:p>
          <a:p>
            <a:r>
              <a:rPr lang="en-US" sz="1300" dirty="0"/>
              <a:t>St. Elizabeth Guild – selected high school girls were trained for higher service on the Altar Guild;</a:t>
            </a:r>
          </a:p>
          <a:p>
            <a:r>
              <a:rPr lang="en-US" sz="1300" dirty="0"/>
              <a:t>An additional Holy Communion service was added to the Sunday schedule at 9 a.m. at the Peace Altar.</a:t>
            </a:r>
          </a:p>
          <a:p>
            <a:r>
              <a:rPr lang="en-US" sz="1300" dirty="0"/>
              <a:t>The heating plants in both the Church and Parish House were transformed from coal to two gas furnaces.</a:t>
            </a:r>
          </a:p>
          <a:p>
            <a:r>
              <a:rPr lang="en-US" sz="1300" dirty="0"/>
              <a:t>A modern console was added to the organ.</a:t>
            </a:r>
          </a:p>
          <a:p>
            <a:r>
              <a:rPr lang="en-US" sz="1300" dirty="0"/>
              <a:t>Syracuse Episcopal Fellowship – a group of unmarried men and women who held social meetings; and</a:t>
            </a:r>
          </a:p>
          <a:p>
            <a:r>
              <a:rPr lang="en-US" sz="1300" dirty="0"/>
              <a:t>Brotherhood of St. Andrews widened its influence by also handling the ushering and the collections at all major services, and acted as the ‘Every Member Canvass Committee’ for the annual parish pledges.</a:t>
            </a:r>
          </a:p>
          <a:p>
            <a:pPr marL="0" indent="0">
              <a:buNone/>
            </a:pPr>
            <a:r>
              <a:rPr lang="en-US" sz="1300" dirty="0"/>
              <a:t>This winter, for the first time in St. Paul’s, two beautiful services were held:</a:t>
            </a:r>
          </a:p>
          <a:p>
            <a:r>
              <a:rPr lang="en-US" sz="1300" dirty="0"/>
              <a:t>The Midnight Choral Celebration of the Holy Communion on Christmas Eve; and</a:t>
            </a:r>
          </a:p>
        </p:txBody>
      </p:sp>
      <p:sp>
        <p:nvSpPr>
          <p:cNvPr id="4" name="Footer Placeholder 3">
            <a:extLst>
              <a:ext uri="{FF2B5EF4-FFF2-40B4-BE49-F238E27FC236}">
                <a16:creationId xmlns:a16="http://schemas.microsoft.com/office/drawing/2014/main" id="{5882D74C-FDDD-0195-5FC9-6EE6F8A4C17C}"/>
              </a:ext>
            </a:extLst>
          </p:cNvPr>
          <p:cNvSpPr>
            <a:spLocks noGrp="1"/>
          </p:cNvSpPr>
          <p:nvPr>
            <p:ph type="ftr" sz="quarter" idx="11"/>
          </p:nvPr>
        </p:nvSpPr>
        <p:spPr/>
        <p:txBody>
          <a:bodyPr/>
          <a:lstStyle/>
          <a:p>
            <a:r>
              <a:rPr lang="en-US"/>
              <a:t>St. Paul's Syracuse</a:t>
            </a:r>
          </a:p>
        </p:txBody>
      </p:sp>
      <p:sp>
        <p:nvSpPr>
          <p:cNvPr id="5" name="Slide Number Placeholder 4">
            <a:extLst>
              <a:ext uri="{FF2B5EF4-FFF2-40B4-BE49-F238E27FC236}">
                <a16:creationId xmlns:a16="http://schemas.microsoft.com/office/drawing/2014/main" id="{337105B5-3BCB-35A1-7B8F-7EF1E555059A}"/>
              </a:ext>
            </a:extLst>
          </p:cNvPr>
          <p:cNvSpPr>
            <a:spLocks noGrp="1"/>
          </p:cNvSpPr>
          <p:nvPr>
            <p:ph type="sldNum" sz="quarter" idx="12"/>
          </p:nvPr>
        </p:nvSpPr>
        <p:spPr/>
        <p:txBody>
          <a:bodyPr/>
          <a:lstStyle/>
          <a:p>
            <a:fld id="{C1FF6DA9-008F-8B48-92A6-B652298478BF}" type="slidenum">
              <a:rPr lang="en-US" smtClean="0"/>
              <a:t>31</a:t>
            </a:fld>
            <a:endParaRPr 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37337D-A2E8-E553-3A72-FD7D2B950A8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360D388-FFE0-05DC-33AF-F232D8EEFB05}"/>
              </a:ext>
            </a:extLst>
          </p:cNvPr>
          <p:cNvSpPr>
            <a:spLocks noGrp="1"/>
          </p:cNvSpPr>
          <p:nvPr>
            <p:ph type="title"/>
          </p:nvPr>
        </p:nvSpPr>
        <p:spPr/>
        <p:txBody>
          <a:bodyPr>
            <a:normAutofit/>
          </a:bodyPr>
          <a:lstStyle/>
          <a:p>
            <a:r>
              <a:rPr sz="4000" dirty="0"/>
              <a:t>19</a:t>
            </a:r>
            <a:r>
              <a:rPr lang="en-US" sz="4000" dirty="0"/>
              <a:t>52 - 1955</a:t>
            </a:r>
            <a:endParaRPr sz="4000" dirty="0"/>
          </a:p>
        </p:txBody>
      </p:sp>
      <p:sp>
        <p:nvSpPr>
          <p:cNvPr id="6" name="Content Placeholder 5">
            <a:extLst>
              <a:ext uri="{FF2B5EF4-FFF2-40B4-BE49-F238E27FC236}">
                <a16:creationId xmlns:a16="http://schemas.microsoft.com/office/drawing/2014/main" id="{70BBB4B9-20F1-C35C-56E0-0C096BE04E75}"/>
              </a:ext>
            </a:extLst>
          </p:cNvPr>
          <p:cNvSpPr>
            <a:spLocks noGrp="1"/>
          </p:cNvSpPr>
          <p:nvPr>
            <p:ph idx="1"/>
          </p:nvPr>
        </p:nvSpPr>
        <p:spPr>
          <a:xfrm>
            <a:off x="628650" y="1501629"/>
            <a:ext cx="7886700" cy="4675334"/>
          </a:xfrm>
        </p:spPr>
        <p:txBody>
          <a:bodyPr>
            <a:noAutofit/>
          </a:bodyPr>
          <a:lstStyle/>
          <a:p>
            <a:r>
              <a:rPr lang="en-US" sz="1300" dirty="0"/>
              <a:t>The Epiphany Service of Lights – a service which attempts to portray in song and symbol the spread of the Christlight throughout the world.</a:t>
            </a:r>
          </a:p>
          <a:p>
            <a:pPr marL="0" indent="0">
              <a:buNone/>
            </a:pPr>
            <a:r>
              <a:rPr lang="en-US" sz="1300" dirty="0"/>
              <a:t>         – the Rector initiated a drive for funds to enlarge the chancel and to replace the furniture in that part of the church. The work was done by Irving and Casson of Boston, MA.</a:t>
            </a:r>
          </a:p>
          <a:p>
            <a:pPr marL="0" indent="0">
              <a:buNone/>
            </a:pPr>
            <a:r>
              <a:rPr lang="en-US" sz="1300" dirty="0"/>
              <a:t>1952 – July 13 – the Chapin chimes were dedicated.</a:t>
            </a:r>
          </a:p>
          <a:p>
            <a:pPr marL="0" indent="0">
              <a:buNone/>
            </a:pPr>
            <a:r>
              <a:rPr lang="en-US" sz="1300" dirty="0"/>
              <a:t>1954 – the Hutton family moved into a new rectory at 232 Brattle Road.</a:t>
            </a:r>
          </a:p>
          <a:p>
            <a:pPr marL="0" indent="0">
              <a:buNone/>
            </a:pPr>
            <a:r>
              <a:rPr lang="en-US" sz="1300" dirty="0"/>
              <a:t>          – Rev Hutton started a weekly parish bulletin called the </a:t>
            </a:r>
            <a:r>
              <a:rPr lang="en-US" sz="1300" i="1" dirty="0"/>
              <a:t>St. Paul’s Messenger.</a:t>
            </a:r>
            <a:endParaRPr lang="en-US" sz="1300" dirty="0"/>
          </a:p>
          <a:p>
            <a:pPr marL="0" indent="0">
              <a:buNone/>
              <a:defRPr sz="1800">
                <a:solidFill>
                  <a:srgbClr val="505050"/>
                </a:solidFill>
              </a:defRPr>
            </a:pPr>
            <a:r>
              <a:rPr lang="en-US" sz="1300" dirty="0"/>
              <a:t>Since 1954, great importance was put on the need for improved facilities for the Sunday School.</a:t>
            </a:r>
          </a:p>
          <a:p>
            <a:pPr marL="0" indent="0">
              <a:buNone/>
            </a:pPr>
            <a:r>
              <a:rPr lang="en-US" sz="1300" dirty="0"/>
              <a:t>1955 – October – a “Service of Dedication and Thanksgiving” was given for the parish for the completion of the chancel work. In addition, the chancel walls were covered with twenty-two karat gold leaf, while the dome was painted a light pastel blue.</a:t>
            </a:r>
          </a:p>
          <a:p>
            <a:pPr marL="0" indent="0">
              <a:buNone/>
            </a:pPr>
            <a:r>
              <a:rPr lang="en-US" sz="1300" dirty="0"/>
              <a:t>Many gifts were given to the church at this time: The Ambry, a new Processional Cross, a Litany Desk, a Pulpit Tester, a new Lectern, Choir Stalls along with a new Communion Rail in the Chancel, a Console Screen, Organ Screen, a Bishop’s Chair, Canon’s Chair, and a Rector’s Sedalia. In addition, electronic Westminster Chimes were given for the steeple, which sounded forth every fifteen minutes, and an amplifying system for use in the church.</a:t>
            </a:r>
          </a:p>
          <a:p>
            <a:pPr marL="0" indent="0">
              <a:buNone/>
              <a:defRPr sz="1800">
                <a:solidFill>
                  <a:srgbClr val="505050"/>
                </a:solidFill>
              </a:defRPr>
            </a:pPr>
            <a:r>
              <a:rPr lang="en-US" sz="1300" dirty="0"/>
              <a:t>Special notes for this period of time in the church include: </a:t>
            </a:r>
          </a:p>
          <a:p>
            <a:pPr>
              <a:defRPr sz="1800">
                <a:solidFill>
                  <a:srgbClr val="505050"/>
                </a:solidFill>
              </a:defRPr>
            </a:pPr>
            <a:r>
              <a:rPr lang="en-US" sz="1300" dirty="0"/>
              <a:t>Church membership doubling in size since 1950;</a:t>
            </a:r>
          </a:p>
          <a:p>
            <a:pPr>
              <a:defRPr sz="1800">
                <a:solidFill>
                  <a:srgbClr val="505050"/>
                </a:solidFill>
              </a:defRPr>
            </a:pPr>
            <a:r>
              <a:rPr lang="en-US" sz="1300" dirty="0"/>
              <a:t>The Endowment Fund, much of which came as memorials for “dear ones now absent” from the parish, tripled in size and stood at $130,000.</a:t>
            </a:r>
          </a:p>
          <a:p>
            <a:pPr marL="0" indent="0">
              <a:buNone/>
              <a:defRPr sz="1800">
                <a:solidFill>
                  <a:srgbClr val="505050"/>
                </a:solidFill>
              </a:defRPr>
            </a:pPr>
            <a:endParaRPr lang="en-US" sz="1100" dirty="0"/>
          </a:p>
        </p:txBody>
      </p:sp>
      <p:sp>
        <p:nvSpPr>
          <p:cNvPr id="4" name="Footer Placeholder 3">
            <a:extLst>
              <a:ext uri="{FF2B5EF4-FFF2-40B4-BE49-F238E27FC236}">
                <a16:creationId xmlns:a16="http://schemas.microsoft.com/office/drawing/2014/main" id="{0B8FBF7F-9A16-B085-33C1-DDACFCD2AD08}"/>
              </a:ext>
            </a:extLst>
          </p:cNvPr>
          <p:cNvSpPr>
            <a:spLocks noGrp="1"/>
          </p:cNvSpPr>
          <p:nvPr>
            <p:ph type="ftr" sz="quarter" idx="11"/>
          </p:nvPr>
        </p:nvSpPr>
        <p:spPr/>
        <p:txBody>
          <a:bodyPr/>
          <a:lstStyle/>
          <a:p>
            <a:r>
              <a:rPr lang="en-US"/>
              <a:t>St. Paul's Syracuse</a:t>
            </a:r>
          </a:p>
        </p:txBody>
      </p:sp>
      <p:sp>
        <p:nvSpPr>
          <p:cNvPr id="5" name="Slide Number Placeholder 4">
            <a:extLst>
              <a:ext uri="{FF2B5EF4-FFF2-40B4-BE49-F238E27FC236}">
                <a16:creationId xmlns:a16="http://schemas.microsoft.com/office/drawing/2014/main" id="{AC6B5AE4-AC8B-FE5A-2060-3CD337BAB7F0}"/>
              </a:ext>
            </a:extLst>
          </p:cNvPr>
          <p:cNvSpPr>
            <a:spLocks noGrp="1"/>
          </p:cNvSpPr>
          <p:nvPr>
            <p:ph type="sldNum" sz="quarter" idx="12"/>
          </p:nvPr>
        </p:nvSpPr>
        <p:spPr/>
        <p:txBody>
          <a:bodyPr/>
          <a:lstStyle/>
          <a:p>
            <a:fld id="{C1FF6DA9-008F-8B48-92A6-B652298478BF}" type="slidenum">
              <a:rPr lang="en-US" smtClean="0"/>
              <a:t>32</a:t>
            </a:fld>
            <a:endParaRPr lang="en-US"/>
          </a:p>
        </p:txBody>
      </p:sp>
    </p:spTree>
    <p:extLst>
      <p:ext uri="{BB962C8B-B14F-4D97-AF65-F5344CB8AC3E}">
        <p14:creationId xmlns:p14="http://schemas.microsoft.com/office/powerpoint/2010/main" val="264440829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sz="4000" dirty="0"/>
              <a:t>19</a:t>
            </a:r>
            <a:r>
              <a:rPr lang="en-US" sz="4000" dirty="0"/>
              <a:t>56 - 1958</a:t>
            </a:r>
            <a:endParaRPr sz="4000" dirty="0"/>
          </a:p>
        </p:txBody>
      </p:sp>
      <p:sp>
        <p:nvSpPr>
          <p:cNvPr id="6" name="Content Placeholder 5">
            <a:extLst>
              <a:ext uri="{FF2B5EF4-FFF2-40B4-BE49-F238E27FC236}">
                <a16:creationId xmlns:a16="http://schemas.microsoft.com/office/drawing/2014/main" id="{497DF2E9-DEED-76D7-5315-34E9779BFD03}"/>
              </a:ext>
            </a:extLst>
          </p:cNvPr>
          <p:cNvSpPr>
            <a:spLocks noGrp="1"/>
          </p:cNvSpPr>
          <p:nvPr>
            <p:ph idx="1"/>
          </p:nvPr>
        </p:nvSpPr>
        <p:spPr>
          <a:xfrm>
            <a:off x="628650" y="1501629"/>
            <a:ext cx="7886700" cy="4675334"/>
          </a:xfrm>
        </p:spPr>
        <p:txBody>
          <a:bodyPr>
            <a:noAutofit/>
          </a:bodyPr>
          <a:lstStyle/>
          <a:p>
            <a:pPr>
              <a:defRPr sz="1800">
                <a:solidFill>
                  <a:srgbClr val="505050"/>
                </a:solidFill>
              </a:defRPr>
            </a:pPr>
            <a:r>
              <a:rPr lang="en-US" sz="1300" dirty="0"/>
              <a:t>The old scheme of renting pews was eliminated;</a:t>
            </a:r>
          </a:p>
          <a:p>
            <a:pPr>
              <a:defRPr sz="1800">
                <a:solidFill>
                  <a:srgbClr val="505050"/>
                </a:solidFill>
              </a:defRPr>
            </a:pPr>
            <a:r>
              <a:rPr lang="en-US" sz="1300" dirty="0"/>
              <a:t>A marked increase in the number of services “in order to do a fuller job in the downtown ministry” by directing the spiritual and pastoral work towards the emerging problems of the declining inner City - </a:t>
            </a:r>
          </a:p>
          <a:p>
            <a:pPr lvl="1">
              <a:buFont typeface="Courier New" panose="02070309020205020404" pitchFamily="49" charset="0"/>
              <a:buChar char="o"/>
              <a:defRPr sz="1800">
                <a:solidFill>
                  <a:srgbClr val="505050"/>
                </a:solidFill>
              </a:defRPr>
            </a:pPr>
            <a:r>
              <a:rPr lang="en-US" sz="1300" dirty="0"/>
              <a:t>An eight o’clock Holy Communion on Sunday;</a:t>
            </a:r>
          </a:p>
          <a:p>
            <a:pPr lvl="1">
              <a:buFont typeface="Courier New" panose="02070309020205020404" pitchFamily="49" charset="0"/>
              <a:buChar char="o"/>
              <a:defRPr sz="1800">
                <a:solidFill>
                  <a:srgbClr val="505050"/>
                </a:solidFill>
              </a:defRPr>
            </a:pPr>
            <a:r>
              <a:rPr lang="en-US" sz="1300" dirty="0"/>
              <a:t>A second Holy Communion service at nine o’clock on Sunday;</a:t>
            </a:r>
          </a:p>
          <a:p>
            <a:pPr lvl="1">
              <a:buFont typeface="Courier New" panose="02070309020205020404" pitchFamily="49" charset="0"/>
              <a:buChar char="o"/>
              <a:defRPr sz="1800">
                <a:solidFill>
                  <a:srgbClr val="505050"/>
                </a:solidFill>
              </a:defRPr>
            </a:pPr>
            <a:r>
              <a:rPr lang="en-US" sz="1300" dirty="0"/>
              <a:t>The eleven o’clock Morning Prayer service on Sundays, except for the first Sunday of each month when Holy Communion was given;</a:t>
            </a:r>
          </a:p>
          <a:p>
            <a:pPr lvl="1">
              <a:buFont typeface="Courier New" panose="02070309020205020404" pitchFamily="49" charset="0"/>
              <a:buChar char="o"/>
              <a:defRPr sz="1800">
                <a:solidFill>
                  <a:srgbClr val="505050"/>
                </a:solidFill>
              </a:defRPr>
            </a:pPr>
            <a:r>
              <a:rPr lang="en-US" sz="1300" dirty="0"/>
              <a:t>A regular Friday morning celebration of Holy Communion at seven-thirty;</a:t>
            </a:r>
          </a:p>
          <a:p>
            <a:pPr lvl="1">
              <a:buFont typeface="Courier New" panose="02070309020205020404" pitchFamily="49" charset="0"/>
              <a:buChar char="o"/>
              <a:defRPr sz="1800">
                <a:solidFill>
                  <a:srgbClr val="505050"/>
                </a:solidFill>
              </a:defRPr>
            </a:pPr>
            <a:r>
              <a:rPr lang="en-US" sz="1300" dirty="0"/>
              <a:t>Noon-day services held each week –</a:t>
            </a:r>
          </a:p>
          <a:p>
            <a:pPr lvl="2">
              <a:buFont typeface="Wingdings" panose="05000000000000000000" pitchFamily="2" charset="2"/>
              <a:buChar char="Ø"/>
              <a:defRPr sz="1800">
                <a:solidFill>
                  <a:srgbClr val="505050"/>
                </a:solidFill>
              </a:defRPr>
            </a:pPr>
            <a:r>
              <a:rPr lang="en-US" sz="1300" dirty="0"/>
              <a:t>Two of these were celebrations of Holy Communion on Wednesdays and Fridays;</a:t>
            </a:r>
          </a:p>
          <a:p>
            <a:pPr lvl="2">
              <a:buFont typeface="Wingdings" panose="05000000000000000000" pitchFamily="2" charset="2"/>
              <a:buChar char="Ø"/>
              <a:defRPr sz="1800">
                <a:solidFill>
                  <a:srgbClr val="505050"/>
                </a:solidFill>
              </a:defRPr>
            </a:pPr>
            <a:r>
              <a:rPr lang="en-US" sz="1300" dirty="0"/>
              <a:t>One Ministry of Healing on Thursdays.</a:t>
            </a:r>
          </a:p>
          <a:p>
            <a:pPr marL="0" indent="0">
              <a:buNone/>
              <a:defRPr sz="1800">
                <a:solidFill>
                  <a:srgbClr val="505050"/>
                </a:solidFill>
              </a:defRPr>
            </a:pPr>
            <a:r>
              <a:rPr lang="en-US" sz="1300" dirty="0">
                <a:solidFill>
                  <a:srgbClr val="505050"/>
                </a:solidFill>
              </a:rPr>
              <a:t>1</a:t>
            </a:r>
            <a:r>
              <a:rPr lang="en-US" sz="1300" dirty="0"/>
              <a:t>958 – April - Vestry decided to remodel the entire Parish House and to enlarge the Parish Educational Center. </a:t>
            </a:r>
          </a:p>
          <a:p>
            <a:pPr>
              <a:defRPr sz="1800">
                <a:solidFill>
                  <a:srgbClr val="505050"/>
                </a:solidFill>
              </a:defRPr>
            </a:pPr>
            <a:r>
              <a:rPr lang="en-US" sz="1300" dirty="0"/>
              <a:t>Facilities will provide more than 20 classrooms. </a:t>
            </a:r>
          </a:p>
          <a:p>
            <a:pPr>
              <a:defRPr sz="1800">
                <a:solidFill>
                  <a:srgbClr val="505050"/>
                </a:solidFill>
              </a:defRPr>
            </a:pPr>
            <a:r>
              <a:rPr lang="en-US" sz="1300" dirty="0"/>
              <a:t>Facing Montgomery Street will be a new entrance between the chapel and the parish house. </a:t>
            </a:r>
          </a:p>
          <a:p>
            <a:pPr>
              <a:defRPr sz="1800">
                <a:solidFill>
                  <a:srgbClr val="505050"/>
                </a:solidFill>
              </a:defRPr>
            </a:pPr>
            <a:r>
              <a:rPr lang="en-US" sz="1300" dirty="0"/>
              <a:t>On the first floor of the new building will be a new set of offices for clergy and members of the parish staff. </a:t>
            </a:r>
          </a:p>
          <a:p>
            <a:pPr>
              <a:defRPr sz="1800">
                <a:solidFill>
                  <a:srgbClr val="505050"/>
                </a:solidFill>
              </a:defRPr>
            </a:pPr>
            <a:r>
              <a:rPr lang="en-US" sz="1300" dirty="0"/>
              <a:t>Capacity of the Dining Room will be doubled.</a:t>
            </a:r>
          </a:p>
          <a:p>
            <a:pPr>
              <a:defRPr sz="1800">
                <a:solidFill>
                  <a:srgbClr val="505050"/>
                </a:solidFill>
              </a:defRPr>
            </a:pPr>
            <a:r>
              <a:rPr lang="en-US" sz="1300" dirty="0"/>
              <a:t>Basement of the parish house, now used for church school classes, will be remodeled as a recreation area.</a:t>
            </a:r>
          </a:p>
          <a:p>
            <a:pPr>
              <a:defRPr sz="1800">
                <a:solidFill>
                  <a:srgbClr val="505050"/>
                </a:solidFill>
              </a:defRPr>
            </a:pPr>
            <a:r>
              <a:rPr lang="en-US" sz="1300" dirty="0"/>
              <a:t>Two apartments on the third floor of the parish house will be remodeled, and a third apartment will be provided for the use of visiting clergy.</a:t>
            </a:r>
          </a:p>
        </p:txBody>
      </p:sp>
      <p:sp>
        <p:nvSpPr>
          <p:cNvPr id="4" name="Footer Placeholder 3">
            <a:extLst>
              <a:ext uri="{FF2B5EF4-FFF2-40B4-BE49-F238E27FC236}">
                <a16:creationId xmlns:a16="http://schemas.microsoft.com/office/drawing/2014/main" id="{4C64249F-E990-B912-A772-130FDA6A07C7}"/>
              </a:ext>
            </a:extLst>
          </p:cNvPr>
          <p:cNvSpPr>
            <a:spLocks noGrp="1"/>
          </p:cNvSpPr>
          <p:nvPr>
            <p:ph type="ftr" sz="quarter" idx="11"/>
          </p:nvPr>
        </p:nvSpPr>
        <p:spPr/>
        <p:txBody>
          <a:bodyPr/>
          <a:lstStyle/>
          <a:p>
            <a:r>
              <a:rPr lang="en-US"/>
              <a:t>St. Paul's Syracuse</a:t>
            </a:r>
          </a:p>
        </p:txBody>
      </p:sp>
      <p:sp>
        <p:nvSpPr>
          <p:cNvPr id="5" name="Slide Number Placeholder 4">
            <a:extLst>
              <a:ext uri="{FF2B5EF4-FFF2-40B4-BE49-F238E27FC236}">
                <a16:creationId xmlns:a16="http://schemas.microsoft.com/office/drawing/2014/main" id="{03A9BE76-087E-EB66-CFDA-8E7270A7887F}"/>
              </a:ext>
            </a:extLst>
          </p:cNvPr>
          <p:cNvSpPr>
            <a:spLocks noGrp="1"/>
          </p:cNvSpPr>
          <p:nvPr>
            <p:ph type="sldNum" sz="quarter" idx="12"/>
          </p:nvPr>
        </p:nvSpPr>
        <p:spPr/>
        <p:txBody>
          <a:bodyPr/>
          <a:lstStyle/>
          <a:p>
            <a:fld id="{C1FF6DA9-008F-8B48-92A6-B652298478BF}" type="slidenum">
              <a:rPr lang="en-US" smtClean="0"/>
              <a:t>33</a:t>
            </a:fld>
            <a:endParaRPr lang="en-US"/>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1</a:t>
            </a:r>
            <a:r>
              <a:rPr sz="4000" dirty="0"/>
              <a:t>9</a:t>
            </a:r>
            <a:r>
              <a:rPr lang="en-US" sz="4000" dirty="0"/>
              <a:t>58 - 1966</a:t>
            </a:r>
            <a:endParaRPr sz="4000" dirty="0"/>
          </a:p>
        </p:txBody>
      </p:sp>
      <p:sp>
        <p:nvSpPr>
          <p:cNvPr id="6" name="Content Placeholder 5">
            <a:extLst>
              <a:ext uri="{FF2B5EF4-FFF2-40B4-BE49-F238E27FC236}">
                <a16:creationId xmlns:a16="http://schemas.microsoft.com/office/drawing/2014/main" id="{DC26E807-BDC9-E95E-5205-9D5034410CD3}"/>
              </a:ext>
            </a:extLst>
          </p:cNvPr>
          <p:cNvSpPr>
            <a:spLocks noGrp="1"/>
          </p:cNvSpPr>
          <p:nvPr>
            <p:ph idx="1"/>
          </p:nvPr>
        </p:nvSpPr>
        <p:spPr>
          <a:xfrm>
            <a:off x="628650" y="1501629"/>
            <a:ext cx="7886700" cy="4675334"/>
          </a:xfrm>
        </p:spPr>
        <p:txBody>
          <a:bodyPr>
            <a:normAutofit/>
          </a:bodyPr>
          <a:lstStyle/>
          <a:p>
            <a:pPr>
              <a:defRPr sz="1800">
                <a:solidFill>
                  <a:srgbClr val="505050"/>
                </a:solidFill>
              </a:defRPr>
            </a:pPr>
            <a:r>
              <a:rPr lang="en-US" sz="1300" dirty="0"/>
              <a:t>An entirely new kitchen is planned.</a:t>
            </a:r>
          </a:p>
          <a:p>
            <a:pPr>
              <a:defRPr sz="1800">
                <a:solidFill>
                  <a:srgbClr val="505050"/>
                </a:solidFill>
              </a:defRPr>
            </a:pPr>
            <a:r>
              <a:rPr lang="en-US" sz="1300" dirty="0"/>
              <a:t>One-third of the money needed came from the gift and sale of the Chapin property on James Street, and the remainder came from the pledges of parishioners. </a:t>
            </a:r>
          </a:p>
          <a:p>
            <a:pPr>
              <a:defRPr sz="1800">
                <a:solidFill>
                  <a:srgbClr val="505050"/>
                </a:solidFill>
              </a:defRPr>
            </a:pPr>
            <a:r>
              <a:rPr lang="en-US" sz="1300" dirty="0"/>
              <a:t>While the Parish House was being rebuilt, the Sunday School met in the nearby YMCA building.</a:t>
            </a:r>
          </a:p>
          <a:p>
            <a:pPr marL="0" indent="0">
              <a:buNone/>
            </a:pPr>
            <a:r>
              <a:rPr lang="en-US" sz="1300" dirty="0"/>
              <a:t>1959 – Spring – the new parish house was formally dedicated. That year there were 320 pupils and 31 teachers.</a:t>
            </a:r>
          </a:p>
          <a:p>
            <a:pPr marL="0" indent="0">
              <a:buNone/>
            </a:pPr>
            <a:r>
              <a:rPr lang="en-US" sz="1300" dirty="0"/>
              <a:t>          - The outside Chapel doors leading to Montgomery Street were installed.</a:t>
            </a:r>
          </a:p>
          <a:p>
            <a:pPr marL="0" indent="0">
              <a:buNone/>
            </a:pPr>
            <a:r>
              <a:rPr lang="en-US" sz="1300" dirty="0"/>
              <a:t>1960’s – Diocese of Central New York had been gradually developed and strengthened by a series of notable bishops and by this time had reached a stage in which there was a real role for a Mother Church.</a:t>
            </a:r>
          </a:p>
          <a:p>
            <a:pPr marL="0" indent="0">
              <a:buNone/>
            </a:pPr>
            <a:r>
              <a:rPr lang="en-US" sz="1300" dirty="0"/>
              <a:t>1964 – A Celtic Cross was installed over the outside door to the vestibule, and was designed by D. Kenneth Sargent.</a:t>
            </a:r>
          </a:p>
          <a:p>
            <a:pPr marL="0" indent="0">
              <a:buNone/>
            </a:pPr>
            <a:r>
              <a:rPr lang="en-US" sz="1300" dirty="0"/>
              <a:t>1965 – March 17 – from the Department of Defense, Office of Civil Defense, a Certificate of Commendation was awarded to St. Paul’s Church “For outstanding community leadership and cooperation in National Civil Defense by providing fallout shelter facilities for the public, thereby increasing the capacity of out county to survive and recover in the event of attack”.</a:t>
            </a:r>
          </a:p>
          <a:p>
            <a:pPr marL="0" indent="0">
              <a:buNone/>
            </a:pPr>
            <a:r>
              <a:rPr lang="en-US" sz="1300" dirty="0"/>
              <a:t>1966 – early – Bishop Cole arrived in the Diocese of CNY as Bishop Coadjutor to Bishop Higley. It was clear that the new Bishop was interested in Syracuse and the life of St. Paul’s. This feeling strengthened when Cole succeeded Higley on his retirement in early 1968. </a:t>
            </a:r>
          </a:p>
          <a:p>
            <a:endParaRPr lang="en-US" dirty="0"/>
          </a:p>
        </p:txBody>
      </p:sp>
      <p:sp>
        <p:nvSpPr>
          <p:cNvPr id="4" name="Footer Placeholder 3">
            <a:extLst>
              <a:ext uri="{FF2B5EF4-FFF2-40B4-BE49-F238E27FC236}">
                <a16:creationId xmlns:a16="http://schemas.microsoft.com/office/drawing/2014/main" id="{534EE4D8-1E0C-D0A5-7008-0AABF24D60D9}"/>
              </a:ext>
            </a:extLst>
          </p:cNvPr>
          <p:cNvSpPr>
            <a:spLocks noGrp="1"/>
          </p:cNvSpPr>
          <p:nvPr>
            <p:ph type="ftr" sz="quarter" idx="11"/>
          </p:nvPr>
        </p:nvSpPr>
        <p:spPr/>
        <p:txBody>
          <a:bodyPr/>
          <a:lstStyle/>
          <a:p>
            <a:r>
              <a:rPr lang="en-US"/>
              <a:t>St. Paul's Syracuse</a:t>
            </a:r>
          </a:p>
        </p:txBody>
      </p:sp>
      <p:sp>
        <p:nvSpPr>
          <p:cNvPr id="5" name="Slide Number Placeholder 4">
            <a:extLst>
              <a:ext uri="{FF2B5EF4-FFF2-40B4-BE49-F238E27FC236}">
                <a16:creationId xmlns:a16="http://schemas.microsoft.com/office/drawing/2014/main" id="{BAEB7AEB-5760-C646-02DA-9DC449A3879A}"/>
              </a:ext>
            </a:extLst>
          </p:cNvPr>
          <p:cNvSpPr>
            <a:spLocks noGrp="1"/>
          </p:cNvSpPr>
          <p:nvPr>
            <p:ph type="sldNum" sz="quarter" idx="12"/>
          </p:nvPr>
        </p:nvSpPr>
        <p:spPr/>
        <p:txBody>
          <a:bodyPr/>
          <a:lstStyle/>
          <a:p>
            <a:fld id="{C1FF6DA9-008F-8B48-92A6-B652298478BF}" type="slidenum">
              <a:rPr lang="en-US" smtClean="0"/>
              <a:t>34</a:t>
            </a:fld>
            <a:endParaRPr lang="en-US"/>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1967 - 1971</a:t>
            </a:r>
            <a:endParaRPr sz="4000" dirty="0"/>
          </a:p>
        </p:txBody>
      </p:sp>
      <p:sp>
        <p:nvSpPr>
          <p:cNvPr id="6" name="Content Placeholder 5">
            <a:extLst>
              <a:ext uri="{FF2B5EF4-FFF2-40B4-BE49-F238E27FC236}">
                <a16:creationId xmlns:a16="http://schemas.microsoft.com/office/drawing/2014/main" id="{3092195B-4CE1-3BE4-26DD-8CC7D84C957C}"/>
              </a:ext>
            </a:extLst>
          </p:cNvPr>
          <p:cNvSpPr>
            <a:spLocks noGrp="1"/>
          </p:cNvSpPr>
          <p:nvPr>
            <p:ph idx="1"/>
          </p:nvPr>
        </p:nvSpPr>
        <p:spPr>
          <a:xfrm>
            <a:off x="637038" y="1501629"/>
            <a:ext cx="7886700" cy="4675334"/>
          </a:xfrm>
        </p:spPr>
        <p:txBody>
          <a:bodyPr>
            <a:normAutofit fontScale="92500"/>
          </a:bodyPr>
          <a:lstStyle/>
          <a:p>
            <a:pPr marL="0" indent="0">
              <a:buNone/>
            </a:pPr>
            <a:r>
              <a:rPr lang="en-US" sz="1300" dirty="0"/>
              <a:t>1967 – mid-May – The 85-year-old organ was demolished and removed. Numerous alterations and improvements in the church structure, especially in the Chancel area, were necessary before actual installation of the new organ could be started. The Chancel walls were redecorated in gold leaf, and the dome was repainted in an approximate Wedgewood blue, super-imposed with stenciled Maltese crosses. The chancel roof was rebuilt and covered with copper to protect the new organ which is now located at both the east and west ends of the church. New blower rooms had to be built in the church basement.</a:t>
            </a:r>
          </a:p>
          <a:p>
            <a:pPr marL="0" indent="0">
              <a:buNone/>
            </a:pPr>
            <a:r>
              <a:rPr lang="en-US" sz="1300" dirty="0"/>
              <a:t>          – a new organ, one of the largest in Central NY, was installed with 4,330 pipes ranging in size from a fraction of an inch to 32 feet. M.P. Moller Co. of Hagerstown, MD held the contract, and is the largest builder of pipe organs in the world. George Decker also arrived as the organist and was ultimately responsible for the maintenance of the extraordinary high musical standards of St. Paul’s.</a:t>
            </a:r>
          </a:p>
          <a:p>
            <a:pPr marL="0" indent="0">
              <a:buNone/>
            </a:pPr>
            <a:r>
              <a:rPr lang="en-US" sz="1300" dirty="0"/>
              <a:t>          – September 29 – A service dedicating the new organ and tower bell was held. The bell was mechanized by the I.T. Verdin Company of Cincinnati, OH, and is known as “the Braun Memorial Bell”.</a:t>
            </a:r>
          </a:p>
          <a:p>
            <a:pPr marL="0" indent="0">
              <a:buNone/>
            </a:pPr>
            <a:r>
              <a:rPr lang="en-US" sz="1300" dirty="0"/>
              <a:t>1968 – A small work room was constructed off the sacristy, known as the “Josephine Butler Room”. It was fitted with stainless steel sinks for the cleansing of the communion vessels, had cupboards for other articles used by the Altar Society, and had a refrigerator cupboard for storage of the communion wines.</a:t>
            </a:r>
          </a:p>
          <a:p>
            <a:pPr marL="0" indent="0">
              <a:buNone/>
            </a:pPr>
            <a:r>
              <a:rPr lang="en-US" sz="1300" dirty="0">
                <a:solidFill>
                  <a:srgbClr val="FF0000"/>
                </a:solidFill>
              </a:rPr>
              <a:t>         - April 26 – At a meeting of the parish, the congregation upheld almost unanimously the Vestry recommendation to increase the number of Vestrymen from 12 to 15. The election will take place at the Annual Meeting on December 2</a:t>
            </a:r>
            <a:r>
              <a:rPr lang="en-US" sz="1300" baseline="30000" dirty="0">
                <a:solidFill>
                  <a:srgbClr val="FF0000"/>
                </a:solidFill>
              </a:rPr>
              <a:t>nd</a:t>
            </a:r>
            <a:r>
              <a:rPr lang="en-US" sz="1300" dirty="0">
                <a:solidFill>
                  <a:srgbClr val="FF0000"/>
                </a:solidFill>
              </a:rPr>
              <a:t>.</a:t>
            </a:r>
          </a:p>
          <a:p>
            <a:pPr marL="0" indent="0">
              <a:buNone/>
            </a:pPr>
            <a:r>
              <a:rPr lang="en-US" sz="1300" dirty="0"/>
              <a:t>1971 – May 28 – Bishop Cole took occasional opportunities to preach in St. Paul’s pulpit and established a line of communication with the Rector and Vestry. This led to a proposal by Bishop Cole, to be considered at a Vestry meeting on this day, that St. Paul’s be designated the Cathedral Church of the Diocese.</a:t>
            </a:r>
          </a:p>
          <a:p>
            <a:pPr marL="0" indent="0">
              <a:buNone/>
            </a:pPr>
            <a:r>
              <a:rPr lang="en-US" sz="1300" dirty="0"/>
              <a:t>          - November 13 – Diocesan Convention approved a new canon authorizing the Bishop, with the approval of his Council of Advice and the standing committee, to select a parish church to be the cathedral of the diocese. Bishop Cole selected St. Paul’s because of its strategic location at the center of the diocese and in the heart of the city.</a:t>
            </a:r>
          </a:p>
        </p:txBody>
      </p:sp>
      <p:sp>
        <p:nvSpPr>
          <p:cNvPr id="4" name="Footer Placeholder 3">
            <a:extLst>
              <a:ext uri="{FF2B5EF4-FFF2-40B4-BE49-F238E27FC236}">
                <a16:creationId xmlns:a16="http://schemas.microsoft.com/office/drawing/2014/main" id="{E457FE88-225F-4D71-6711-BC7C12193153}"/>
              </a:ext>
            </a:extLst>
          </p:cNvPr>
          <p:cNvSpPr>
            <a:spLocks noGrp="1"/>
          </p:cNvSpPr>
          <p:nvPr>
            <p:ph type="ftr" sz="quarter" idx="11"/>
          </p:nvPr>
        </p:nvSpPr>
        <p:spPr/>
        <p:txBody>
          <a:bodyPr/>
          <a:lstStyle/>
          <a:p>
            <a:r>
              <a:rPr lang="en-US"/>
              <a:t>St. Paul's Syracuse</a:t>
            </a:r>
          </a:p>
        </p:txBody>
      </p:sp>
      <p:sp>
        <p:nvSpPr>
          <p:cNvPr id="5" name="Slide Number Placeholder 4">
            <a:extLst>
              <a:ext uri="{FF2B5EF4-FFF2-40B4-BE49-F238E27FC236}">
                <a16:creationId xmlns:a16="http://schemas.microsoft.com/office/drawing/2014/main" id="{EB408DA0-6274-E2FA-FB33-7C764E137412}"/>
              </a:ext>
            </a:extLst>
          </p:cNvPr>
          <p:cNvSpPr>
            <a:spLocks noGrp="1"/>
          </p:cNvSpPr>
          <p:nvPr>
            <p:ph type="sldNum" sz="quarter" idx="12"/>
          </p:nvPr>
        </p:nvSpPr>
        <p:spPr/>
        <p:txBody>
          <a:bodyPr/>
          <a:lstStyle/>
          <a:p>
            <a:fld id="{C1FF6DA9-008F-8B48-92A6-B652298478BF}" type="slidenum">
              <a:rPr lang="en-US" smtClean="0"/>
              <a:t>35</a:t>
            </a:fld>
            <a:endParaRPr lang="en-US"/>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1971 - 1975</a:t>
            </a:r>
            <a:endParaRPr sz="4000" dirty="0"/>
          </a:p>
        </p:txBody>
      </p:sp>
      <p:sp>
        <p:nvSpPr>
          <p:cNvPr id="7" name="Content Placeholder 6">
            <a:extLst>
              <a:ext uri="{FF2B5EF4-FFF2-40B4-BE49-F238E27FC236}">
                <a16:creationId xmlns:a16="http://schemas.microsoft.com/office/drawing/2014/main" id="{471E77C4-8544-0815-D71A-521B87EAF1B4}"/>
              </a:ext>
            </a:extLst>
          </p:cNvPr>
          <p:cNvSpPr>
            <a:spLocks noGrp="1"/>
          </p:cNvSpPr>
          <p:nvPr>
            <p:ph idx="1"/>
          </p:nvPr>
        </p:nvSpPr>
        <p:spPr>
          <a:xfrm>
            <a:off x="628650" y="1501629"/>
            <a:ext cx="7886700" cy="4675334"/>
          </a:xfrm>
        </p:spPr>
        <p:txBody>
          <a:bodyPr>
            <a:normAutofit/>
          </a:bodyPr>
          <a:lstStyle/>
          <a:p>
            <a:pPr marL="0" indent="0">
              <a:buNone/>
            </a:pPr>
            <a:r>
              <a:rPr lang="en-US" sz="1300" dirty="0"/>
              <a:t>        - December 7 – Vestry and Standing Committee with the Rev. Dr. Harold L. Hutton, Rector, and the Rt. Rev. Ned Cole, Bishop, met in the Brewster Room of St. Paul’s parish house to sign documents, “Institutes”, which made the church the cathedral of the diocese. At the completion of the signing, the parish church became St. Paul’s Cathedral and the rector became the Dean of the cathedral.</a:t>
            </a:r>
          </a:p>
          <a:p>
            <a:pPr marL="0" indent="0">
              <a:buNone/>
            </a:pPr>
            <a:r>
              <a:rPr lang="en-US" sz="1300" dirty="0"/>
              <a:t>          - An organ was given for the Hadley Chapel, and the installation design was by D. Kenneth Sargent.</a:t>
            </a:r>
          </a:p>
          <a:p>
            <a:pPr marL="0" indent="0">
              <a:buNone/>
            </a:pPr>
            <a:r>
              <a:rPr lang="en-US" sz="1300" dirty="0"/>
              <a:t>1972 – A flush plaque commemorating becoming a Cathedral again was installed into the Chancel floor.</a:t>
            </a:r>
          </a:p>
          <a:p>
            <a:pPr marL="0" indent="0">
              <a:buNone/>
            </a:pPr>
            <a:r>
              <a:rPr lang="en-US" sz="1300" dirty="0"/>
              <a:t>         – May 25 – The Most Rev. John E. Hines, the Presiding Bishop of the Episcopal Church officiated at a dedicatory service of St. Paul’s Cathedral. The Parish House was designated as the Cathedral House and made available for diocesan offices. There were two wardens and fifteen vestry members at this time.</a:t>
            </a:r>
          </a:p>
          <a:p>
            <a:pPr marL="0" indent="0">
              <a:buNone/>
            </a:pPr>
            <a:r>
              <a:rPr lang="en-US" sz="1300" dirty="0"/>
              <a:t>         - September 12 – An agreement was signed for St. Paul’s to lease to the Diocese an area of the second floor of the Parish/Cathedral House to provide office space for Bishop Cole and his staff for a term of 20 years. The architect firm for this work was Sargent, Webster, Crenshaw and Foley Architects.</a:t>
            </a:r>
          </a:p>
          <a:p>
            <a:pPr marL="0" indent="0">
              <a:buNone/>
            </a:pPr>
            <a:r>
              <a:rPr lang="en-US" sz="1300" dirty="0"/>
              <a:t>1973 – Dean Hutton suffered a severe heart attack, and although he recovered, decided to retire in 1975.</a:t>
            </a:r>
          </a:p>
          <a:p>
            <a:pPr marL="0" indent="0">
              <a:buNone/>
            </a:pPr>
            <a:r>
              <a:rPr lang="en-US" sz="1300" dirty="0">
                <a:solidFill>
                  <a:srgbClr val="FF0000"/>
                </a:solidFill>
              </a:rPr>
              <a:t>1974 – July 29 – Women’s rights became a key issue in the priesthood. Betty Bone Schiess, a Syracuse woman, was one of 11 women ordained at the Church of the Advocate in Philadelphia. For three years she fought for recognition.</a:t>
            </a:r>
          </a:p>
          <a:p>
            <a:pPr marL="0" indent="0">
              <a:buNone/>
            </a:pPr>
            <a:r>
              <a:rPr lang="en-US" sz="1300" dirty="0"/>
              <a:t>1975 – September 13 – William M</a:t>
            </a:r>
            <a:r>
              <a:rPr lang="en-US" sz="1300" dirty="0">
                <a:solidFill>
                  <a:srgbClr val="FF0000"/>
                </a:solidFill>
              </a:rPr>
              <a:t>anning</a:t>
            </a:r>
            <a:r>
              <a:rPr lang="en-US" sz="1300" dirty="0"/>
              <a:t> Hale was installed as Dean and Rector of St. Paul’s following Dean Hutton’s retirement. He had been Rector of the Church of the Atonement in Westfield, Massachusetts. For the first time, a computer was used to help in the selection process.</a:t>
            </a:r>
          </a:p>
          <a:p>
            <a:pPr marL="0" indent="0">
              <a:buNone/>
            </a:pPr>
            <a:r>
              <a:rPr lang="en-US" sz="1300" dirty="0"/>
              <a:t>         – December 1 – Mrs. Martha Peters was elected by the Parish to be the first lady on St. Paul’s Vestry.</a:t>
            </a:r>
          </a:p>
        </p:txBody>
      </p:sp>
      <p:sp>
        <p:nvSpPr>
          <p:cNvPr id="4" name="Footer Placeholder 3">
            <a:extLst>
              <a:ext uri="{FF2B5EF4-FFF2-40B4-BE49-F238E27FC236}">
                <a16:creationId xmlns:a16="http://schemas.microsoft.com/office/drawing/2014/main" id="{6D77DA8A-5133-E0DE-3316-3858DEACE061}"/>
              </a:ext>
            </a:extLst>
          </p:cNvPr>
          <p:cNvSpPr>
            <a:spLocks noGrp="1"/>
          </p:cNvSpPr>
          <p:nvPr>
            <p:ph type="ftr" sz="quarter" idx="11"/>
          </p:nvPr>
        </p:nvSpPr>
        <p:spPr/>
        <p:txBody>
          <a:bodyPr/>
          <a:lstStyle/>
          <a:p>
            <a:r>
              <a:rPr lang="en-US"/>
              <a:t>St. Paul's Syracuse</a:t>
            </a:r>
          </a:p>
        </p:txBody>
      </p:sp>
      <p:sp>
        <p:nvSpPr>
          <p:cNvPr id="5" name="Slide Number Placeholder 4">
            <a:extLst>
              <a:ext uri="{FF2B5EF4-FFF2-40B4-BE49-F238E27FC236}">
                <a16:creationId xmlns:a16="http://schemas.microsoft.com/office/drawing/2014/main" id="{E552E030-344F-A0DB-1A76-864EB3424F50}"/>
              </a:ext>
            </a:extLst>
          </p:cNvPr>
          <p:cNvSpPr>
            <a:spLocks noGrp="1"/>
          </p:cNvSpPr>
          <p:nvPr>
            <p:ph type="sldNum" sz="quarter" idx="12"/>
          </p:nvPr>
        </p:nvSpPr>
        <p:spPr/>
        <p:txBody>
          <a:bodyPr/>
          <a:lstStyle/>
          <a:p>
            <a:fld id="{C1FF6DA9-008F-8B48-92A6-B652298478BF}" type="slidenum">
              <a:rPr lang="en-US" smtClean="0"/>
              <a:t>36</a:t>
            </a:fld>
            <a:endParaRPr lang="en-US"/>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675E8E-C1C6-D9D3-B268-491C89B3CFCC}"/>
              </a:ext>
            </a:extLst>
          </p:cNvPr>
          <p:cNvSpPr>
            <a:spLocks noGrp="1"/>
          </p:cNvSpPr>
          <p:nvPr>
            <p:ph type="title"/>
          </p:nvPr>
        </p:nvSpPr>
        <p:spPr/>
        <p:txBody>
          <a:bodyPr>
            <a:normAutofit/>
          </a:bodyPr>
          <a:lstStyle/>
          <a:p>
            <a:r>
              <a:rPr lang="en-US" sz="4000" dirty="0"/>
              <a:t>1976 - 1979</a:t>
            </a:r>
          </a:p>
        </p:txBody>
      </p:sp>
      <p:sp>
        <p:nvSpPr>
          <p:cNvPr id="3" name="Content Placeholder 2">
            <a:extLst>
              <a:ext uri="{FF2B5EF4-FFF2-40B4-BE49-F238E27FC236}">
                <a16:creationId xmlns:a16="http://schemas.microsoft.com/office/drawing/2014/main" id="{2ECA9FD8-E62E-3E43-5E7C-A5529B68CC69}"/>
              </a:ext>
            </a:extLst>
          </p:cNvPr>
          <p:cNvSpPr>
            <a:spLocks noGrp="1"/>
          </p:cNvSpPr>
          <p:nvPr>
            <p:ph idx="1"/>
          </p:nvPr>
        </p:nvSpPr>
        <p:spPr>
          <a:xfrm>
            <a:off x="628650" y="1501629"/>
            <a:ext cx="7886700" cy="4675334"/>
          </a:xfrm>
        </p:spPr>
        <p:txBody>
          <a:bodyPr>
            <a:normAutofit fontScale="92500" lnSpcReduction="20000"/>
          </a:bodyPr>
          <a:lstStyle/>
          <a:p>
            <a:pPr marL="0" indent="0">
              <a:buNone/>
            </a:pPr>
            <a:r>
              <a:rPr lang="en-US" sz="1300" dirty="0"/>
              <a:t>1976 – St. Paul’s building was recognized officially as a Protected Site, one of the most important public buildings in Upstate New York.</a:t>
            </a:r>
          </a:p>
          <a:p>
            <a:pPr marL="0" indent="0">
              <a:buNone/>
            </a:pPr>
            <a:r>
              <a:rPr lang="en-US" sz="1300" dirty="0"/>
              <a:t>         - May 23 - Cathedral celebrated its one-hundred fiftieth Anniversary and the Presentation of the Cross of Nails.  The high point of the service was the presence of the Very Rev. Harold C.N. Williams, Provost of Coventry Cathedral in England. Provost Williams came especially to present the Cross of Nails, a symbolic plaque linking the cathedral with Episcopal dioceses around the world. He explained that the original Cross of Nails was made from hand-forged 14</a:t>
            </a:r>
            <a:r>
              <a:rPr lang="en-US" sz="1300" baseline="30000" dirty="0"/>
              <a:t>th</a:t>
            </a:r>
            <a:r>
              <a:rPr lang="en-US" sz="1300" dirty="0"/>
              <a:t> century iron nails found among the charred beams in the rubble of the medieval Cathedral of St. Michael in Coventry, which was destroyed by German incendiary bombs in 1940 during World War II. The cross was formed by a young patriot who held it over the blackened rubble to which the glorious Cathedral was reduced. Implying, whether consciously or not, that if one places the cross of Christ with all its hidden meaning of forgiveness and healing over the scenes of human destruction, it follows that those who observe its meaning are committed to work for a resurrection. The Cross of Nails received by St. Paul’s is a replica in silver of the original Coventry Cross. By this action, St. Paul’s Cathedral joins a network of 50+ world wide cathedrals, dioceses, monasteries, colleges and other religious communities united in a common Christian mission. St. Paul’s membership has resulted in many visits to Syracuse by clergy and laity associated with the Cross of Nails Community.</a:t>
            </a:r>
          </a:p>
          <a:p>
            <a:pPr marL="0" indent="0">
              <a:buNone/>
            </a:pPr>
            <a:r>
              <a:rPr lang="en-US" sz="1300" dirty="0"/>
              <a:t>          </a:t>
            </a:r>
            <a:r>
              <a:rPr lang="en-US" sz="1300" dirty="0">
                <a:solidFill>
                  <a:srgbClr val="FF0000"/>
                </a:solidFill>
              </a:rPr>
              <a:t>- September – The Episcopal Church’s General Convention authorized changes in the church’s Canon Law, effective January 1 to permit the ordination of women to the priesthood and Episcopate. During the convention, the House of Bishops announced the procedure to </a:t>
            </a:r>
            <a:r>
              <a:rPr lang="en-US" sz="1300">
                <a:solidFill>
                  <a:srgbClr val="FF0000"/>
                </a:solidFill>
              </a:rPr>
              <a:t>accept women.</a:t>
            </a:r>
            <a:endParaRPr lang="en-US" sz="1300" dirty="0"/>
          </a:p>
          <a:p>
            <a:pPr marL="0" indent="0">
              <a:buNone/>
            </a:pPr>
            <a:r>
              <a:rPr lang="en-US" sz="1300" dirty="0">
                <a:solidFill>
                  <a:srgbClr val="FF0000"/>
                </a:solidFill>
              </a:rPr>
              <a:t>1977 – February 4 – Bishop Cole conducted a “brief rite” at St. Paul’s Cathedral, accepting Rev. Betty Schiess into the priesthood of the Episcopal Diocese of Central new York.</a:t>
            </a:r>
          </a:p>
          <a:p>
            <a:pPr marL="0" indent="0">
              <a:buNone/>
            </a:pPr>
            <a:r>
              <a:rPr lang="en-US" sz="1300" dirty="0">
                <a:solidFill>
                  <a:srgbClr val="FF0000"/>
                </a:solidFill>
              </a:rPr>
              <a:t>          – June – St. Paul’s purchases the Eckel Building from Syracuse Savings Bank, believing that the City of Syracuse would reimburse St. Paul’s for the demolition cost. The reimbursement did not materialize, but the Vestry voted to proceed with the Eckel Building demolition.</a:t>
            </a:r>
          </a:p>
          <a:p>
            <a:pPr marL="0" indent="0">
              <a:buNone/>
            </a:pPr>
            <a:r>
              <a:rPr lang="en-US" sz="1300" dirty="0">
                <a:solidFill>
                  <a:srgbClr val="FF0000"/>
                </a:solidFill>
              </a:rPr>
              <a:t>1979 – January – demolition of the Eckel Building started. DK Sargent designed the layout of the parking area. Demolition was completed in the spring, and the parking lot was completed in December.</a:t>
            </a:r>
          </a:p>
          <a:p>
            <a:pPr marL="0" indent="0">
              <a:buNone/>
            </a:pPr>
            <a:r>
              <a:rPr lang="en-US" sz="1300" dirty="0"/>
              <a:t>         – New prayer book was adopted by the General Convention.</a:t>
            </a:r>
          </a:p>
          <a:p>
            <a:pPr marL="0" indent="0">
              <a:buNone/>
            </a:pPr>
            <a:r>
              <a:rPr lang="en-US" sz="1300" dirty="0"/>
              <a:t>1970’s – late – Coffee hours after the Sunday morning services were introduced, and in the unanimous judgement of the Parish they are a simple but extraordinarily effective contribution to our family feeling.</a:t>
            </a:r>
          </a:p>
        </p:txBody>
      </p:sp>
      <p:sp>
        <p:nvSpPr>
          <p:cNvPr id="4" name="Footer Placeholder 3">
            <a:extLst>
              <a:ext uri="{FF2B5EF4-FFF2-40B4-BE49-F238E27FC236}">
                <a16:creationId xmlns:a16="http://schemas.microsoft.com/office/drawing/2014/main" id="{EA878D3B-9920-FFEF-953B-82F921E8678C}"/>
              </a:ext>
            </a:extLst>
          </p:cNvPr>
          <p:cNvSpPr>
            <a:spLocks noGrp="1"/>
          </p:cNvSpPr>
          <p:nvPr>
            <p:ph type="ftr" sz="quarter" idx="11"/>
          </p:nvPr>
        </p:nvSpPr>
        <p:spPr/>
        <p:txBody>
          <a:bodyPr/>
          <a:lstStyle/>
          <a:p>
            <a:r>
              <a:rPr lang="en-US" dirty="0"/>
              <a:t>St. Paul's Syracuse</a:t>
            </a:r>
          </a:p>
        </p:txBody>
      </p:sp>
      <p:sp>
        <p:nvSpPr>
          <p:cNvPr id="5" name="Slide Number Placeholder 4">
            <a:extLst>
              <a:ext uri="{FF2B5EF4-FFF2-40B4-BE49-F238E27FC236}">
                <a16:creationId xmlns:a16="http://schemas.microsoft.com/office/drawing/2014/main" id="{4EA09CF0-9C61-0F3B-63DF-C145B0F4E193}"/>
              </a:ext>
            </a:extLst>
          </p:cNvPr>
          <p:cNvSpPr>
            <a:spLocks noGrp="1"/>
          </p:cNvSpPr>
          <p:nvPr>
            <p:ph type="sldNum" sz="quarter" idx="12"/>
          </p:nvPr>
        </p:nvSpPr>
        <p:spPr/>
        <p:txBody>
          <a:bodyPr/>
          <a:lstStyle/>
          <a:p>
            <a:fld id="{6BA51501-9E64-4CFA-A450-83960C307C87}" type="slidenum">
              <a:rPr lang="en-US" smtClean="0"/>
              <a:t>37</a:t>
            </a:fld>
            <a:endParaRPr lang="en-US"/>
          </a:p>
        </p:txBody>
      </p:sp>
    </p:spTree>
    <p:extLst>
      <p:ext uri="{BB962C8B-B14F-4D97-AF65-F5344CB8AC3E}">
        <p14:creationId xmlns:p14="http://schemas.microsoft.com/office/powerpoint/2010/main" val="237278313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3CE26-A4E2-F883-CE62-AD062BF1E2AF}"/>
              </a:ext>
            </a:extLst>
          </p:cNvPr>
          <p:cNvSpPr>
            <a:spLocks noGrp="1"/>
          </p:cNvSpPr>
          <p:nvPr>
            <p:ph type="title"/>
          </p:nvPr>
        </p:nvSpPr>
        <p:spPr/>
        <p:txBody>
          <a:bodyPr>
            <a:normAutofit/>
          </a:bodyPr>
          <a:lstStyle/>
          <a:p>
            <a:r>
              <a:rPr lang="en-US" sz="4000" dirty="0"/>
              <a:t>1980 - 1987</a:t>
            </a:r>
          </a:p>
        </p:txBody>
      </p:sp>
      <p:sp>
        <p:nvSpPr>
          <p:cNvPr id="3" name="Content Placeholder 2">
            <a:extLst>
              <a:ext uri="{FF2B5EF4-FFF2-40B4-BE49-F238E27FC236}">
                <a16:creationId xmlns:a16="http://schemas.microsoft.com/office/drawing/2014/main" id="{2D467FC3-972C-7653-A1A1-074EC74F0DC4}"/>
              </a:ext>
            </a:extLst>
          </p:cNvPr>
          <p:cNvSpPr>
            <a:spLocks noGrp="1"/>
          </p:cNvSpPr>
          <p:nvPr>
            <p:ph idx="1"/>
          </p:nvPr>
        </p:nvSpPr>
        <p:spPr>
          <a:xfrm>
            <a:off x="628650" y="1501629"/>
            <a:ext cx="7886700" cy="4675334"/>
          </a:xfrm>
        </p:spPr>
        <p:txBody>
          <a:bodyPr>
            <a:normAutofit fontScale="92500" lnSpcReduction="10000"/>
          </a:bodyPr>
          <a:lstStyle/>
          <a:p>
            <a:pPr marL="0" indent="0">
              <a:buNone/>
            </a:pPr>
            <a:r>
              <a:rPr lang="en-US" sz="1300" dirty="0"/>
              <a:t>1980’s – Ordained female clergy were assisting at services in St. Paul’s.</a:t>
            </a:r>
          </a:p>
          <a:p>
            <a:pPr marL="0" indent="0">
              <a:buNone/>
            </a:pPr>
            <a:r>
              <a:rPr lang="en-US" sz="1300" dirty="0"/>
              <a:t>          - Most important pastoral care program was started – daily meals for the “street people”. The leadership came from St. Paul’s, although all the other Christian parishes came to cooperate in it. This eventually became known as the Samaritan Center.</a:t>
            </a:r>
          </a:p>
          <a:p>
            <a:pPr marL="0" indent="0">
              <a:buNone/>
            </a:pPr>
            <a:r>
              <a:rPr lang="en-US" sz="1300" dirty="0"/>
              <a:t>1982 – South Foyer restoration was done in memory of Thomas Sargent.</a:t>
            </a:r>
          </a:p>
          <a:p>
            <a:pPr marL="0" indent="0">
              <a:buNone/>
            </a:pPr>
            <a:r>
              <a:rPr lang="en-US" sz="1300" dirty="0"/>
              <a:t>1983 – October 15 – Bishop Cole had retired and his successor Bishop Whitaker, invested in a great service which began by his marching up to the outside of the Cathedral and hammering thrice with a mallet on the door for admission “in the name of the Father, Son, and Holy Spirit”. This was an echo of Bishop Huntington a hundred years earlier striking the newly laid cornerstone with the same timeless words on his lips.</a:t>
            </a:r>
          </a:p>
          <a:p>
            <a:pPr marL="0" indent="0">
              <a:buNone/>
            </a:pPr>
            <a:r>
              <a:rPr lang="en-US" sz="1300" dirty="0"/>
              <a:t>1984 –  May 30 – The Very Rev. Harold L. Hutton died at his home in East Dennis, MA.</a:t>
            </a:r>
          </a:p>
          <a:p>
            <a:pPr marL="0" indent="0">
              <a:buNone/>
            </a:pPr>
            <a:r>
              <a:rPr lang="en-US" sz="1300" dirty="0"/>
              <a:t>          – Spring – ominous cracks were discovered by Bill Stillwell, Sexton, in the arch to the Chancel. </a:t>
            </a:r>
            <a:r>
              <a:rPr lang="en-US" sz="1300" dirty="0">
                <a:solidFill>
                  <a:srgbClr val="FF0000"/>
                </a:solidFill>
              </a:rPr>
              <a:t>Viau Construction Corp. was hired to repair the 100-year-old arch when it was discovered that the stone just left of the keystone had worked out of alignment, sending a shower of stone chips into the pews below. The roof, interior and exterior walls, windows and tracery, and supporting structures also were repaired while St. Paul’s was closed.</a:t>
            </a:r>
          </a:p>
          <a:p>
            <a:pPr marL="0" indent="0">
              <a:buNone/>
            </a:pPr>
            <a:r>
              <a:rPr lang="en-US" sz="1300" dirty="0"/>
              <a:t>         – Summer - Church of the Saviour again provided a temporary home for the congregation of St. Paul’s during the repairs to the Chancel (something Church of the Saviour did 100 years previously).</a:t>
            </a:r>
          </a:p>
          <a:p>
            <a:pPr marL="0" indent="0">
              <a:buNone/>
            </a:pPr>
            <a:r>
              <a:rPr lang="en-US" sz="1300" dirty="0"/>
              <a:t>         - September 27 – The Hansen Dining Room in the Parish House was so named in honor of the more than 60 years of service of Walter Hansen as Sunday School teacher, Vestryman, Treasurer, and general factotum, including that of his late wife.</a:t>
            </a:r>
          </a:p>
          <a:p>
            <a:pPr marL="0" indent="0">
              <a:buNone/>
            </a:pPr>
            <a:r>
              <a:rPr lang="en-US" sz="1300" dirty="0"/>
              <a:t>1985 – December 16 – St. Paul’s celebrated its centennial celebration with day-long festivities and a ceremonial service. The service featured the induction of the Rev. Elizabeth Gillett and the Rev. Bradlee Hultman as the first married canons of the cathedral, and the first couple to work in the same parish anywhere in the Diocese. Originally from Baltimore, MD, they will use their experience  in inner-city ministry to tackle the problems of downtown Syracuse.</a:t>
            </a:r>
          </a:p>
        </p:txBody>
      </p:sp>
      <p:sp>
        <p:nvSpPr>
          <p:cNvPr id="4" name="Footer Placeholder 3">
            <a:extLst>
              <a:ext uri="{FF2B5EF4-FFF2-40B4-BE49-F238E27FC236}">
                <a16:creationId xmlns:a16="http://schemas.microsoft.com/office/drawing/2014/main" id="{13B288DD-1782-35C8-12F2-4A7BBF846219}"/>
              </a:ext>
            </a:extLst>
          </p:cNvPr>
          <p:cNvSpPr>
            <a:spLocks noGrp="1"/>
          </p:cNvSpPr>
          <p:nvPr>
            <p:ph type="ftr" sz="quarter" idx="11"/>
          </p:nvPr>
        </p:nvSpPr>
        <p:spPr/>
        <p:txBody>
          <a:bodyPr/>
          <a:lstStyle/>
          <a:p>
            <a:r>
              <a:rPr lang="en-US"/>
              <a:t>St. Paul's Syracuse</a:t>
            </a:r>
          </a:p>
        </p:txBody>
      </p:sp>
      <p:sp>
        <p:nvSpPr>
          <p:cNvPr id="5" name="Slide Number Placeholder 4">
            <a:extLst>
              <a:ext uri="{FF2B5EF4-FFF2-40B4-BE49-F238E27FC236}">
                <a16:creationId xmlns:a16="http://schemas.microsoft.com/office/drawing/2014/main" id="{C64E4CEF-D2F0-47E5-43E8-9694F8576A92}"/>
              </a:ext>
            </a:extLst>
          </p:cNvPr>
          <p:cNvSpPr>
            <a:spLocks noGrp="1"/>
          </p:cNvSpPr>
          <p:nvPr>
            <p:ph type="sldNum" sz="quarter" idx="12"/>
          </p:nvPr>
        </p:nvSpPr>
        <p:spPr/>
        <p:txBody>
          <a:bodyPr/>
          <a:lstStyle/>
          <a:p>
            <a:fld id="{6BA51501-9E64-4CFA-A450-83960C307C87}" type="slidenum">
              <a:rPr lang="en-US" smtClean="0"/>
              <a:t>38</a:t>
            </a:fld>
            <a:endParaRPr lang="en-US"/>
          </a:p>
        </p:txBody>
      </p:sp>
    </p:spTree>
    <p:extLst>
      <p:ext uri="{BB962C8B-B14F-4D97-AF65-F5344CB8AC3E}">
        <p14:creationId xmlns:p14="http://schemas.microsoft.com/office/powerpoint/2010/main" val="69891251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544CE3-1FD0-2533-9265-36436227EFAB}"/>
              </a:ext>
            </a:extLst>
          </p:cNvPr>
          <p:cNvSpPr>
            <a:spLocks noGrp="1"/>
          </p:cNvSpPr>
          <p:nvPr>
            <p:ph type="title"/>
          </p:nvPr>
        </p:nvSpPr>
        <p:spPr/>
        <p:txBody>
          <a:bodyPr>
            <a:normAutofit/>
          </a:bodyPr>
          <a:lstStyle/>
          <a:p>
            <a:r>
              <a:rPr lang="en-US" sz="4000" dirty="0"/>
              <a:t>1989 - 1992</a:t>
            </a:r>
          </a:p>
        </p:txBody>
      </p:sp>
      <p:sp>
        <p:nvSpPr>
          <p:cNvPr id="3" name="Content Placeholder 2">
            <a:extLst>
              <a:ext uri="{FF2B5EF4-FFF2-40B4-BE49-F238E27FC236}">
                <a16:creationId xmlns:a16="http://schemas.microsoft.com/office/drawing/2014/main" id="{D43F540D-C7FB-FE37-C4D3-61BA0C8C2D2B}"/>
              </a:ext>
            </a:extLst>
          </p:cNvPr>
          <p:cNvSpPr>
            <a:spLocks noGrp="1"/>
          </p:cNvSpPr>
          <p:nvPr>
            <p:ph idx="1"/>
          </p:nvPr>
        </p:nvSpPr>
        <p:spPr>
          <a:xfrm>
            <a:off x="628650" y="1501629"/>
            <a:ext cx="7886700" cy="4675334"/>
          </a:xfrm>
        </p:spPr>
        <p:txBody>
          <a:bodyPr>
            <a:normAutofit fontScale="92500" lnSpcReduction="10000"/>
          </a:bodyPr>
          <a:lstStyle/>
          <a:p>
            <a:pPr marL="0" indent="0">
              <a:buNone/>
            </a:pPr>
            <a:r>
              <a:rPr lang="en-US" sz="1300" dirty="0"/>
              <a:t>1988 – Fall – First Blessing of the Animals service is held. It’s not a service found in the </a:t>
            </a:r>
            <a:r>
              <a:rPr lang="en-US" sz="1300" i="1" dirty="0"/>
              <a:t>Book of Common Prayer,</a:t>
            </a:r>
            <a:r>
              <a:rPr lang="en-US" sz="1300" dirty="0"/>
              <a:t> but a creation of Victoria Harder, a member of St. Paul’s Choir and Handbell Choir, who also designed the liturgy for the Cathedral’s Feast of Lights service in January of this year.</a:t>
            </a:r>
          </a:p>
          <a:p>
            <a:pPr marL="0" indent="0">
              <a:buNone/>
            </a:pPr>
            <a:r>
              <a:rPr lang="en-US" sz="1300" dirty="0"/>
              <a:t>1989 – September – Cathedral launches a Capital Funds Drive to accomplish the following, all volunteer effort:</a:t>
            </a:r>
          </a:p>
          <a:p>
            <a:r>
              <a:rPr lang="en-US" sz="1300" dirty="0"/>
              <a:t>Major share of the funds will cover:</a:t>
            </a:r>
          </a:p>
          <a:p>
            <a:pPr lvl="1">
              <a:buFont typeface="Courier New" panose="02070309020205020404" pitchFamily="49" charset="0"/>
              <a:buChar char="o"/>
            </a:pPr>
            <a:r>
              <a:rPr lang="en-US" sz="1300" dirty="0"/>
              <a:t>Electrical work – the 60-year-old wiring is in poor condition, the brittle, poorly insulated wiring is a constant safety hazard;</a:t>
            </a:r>
          </a:p>
          <a:p>
            <a:pPr lvl="1">
              <a:buFont typeface="Courier New" panose="02070309020205020404" pitchFamily="49" charset="0"/>
              <a:buChar char="o"/>
            </a:pPr>
            <a:r>
              <a:rPr lang="en-US" sz="1300" dirty="0"/>
              <a:t>Alarm system – installation of the first ever fire alarm system throughout the Cathedral complex; and</a:t>
            </a:r>
          </a:p>
          <a:p>
            <a:pPr lvl="1">
              <a:buFont typeface="Courier New" panose="02070309020205020404" pitchFamily="49" charset="0"/>
              <a:buChar char="o"/>
            </a:pPr>
            <a:r>
              <a:rPr lang="en-US" sz="1300" dirty="0"/>
              <a:t>Installation of a new control panel and dimmer system for the lights in the nave.</a:t>
            </a:r>
            <a:endParaRPr lang="en-US" sz="900" dirty="0"/>
          </a:p>
          <a:p>
            <a:r>
              <a:rPr lang="en-US" sz="1300" dirty="0"/>
              <a:t>Other building projects undertaken:</a:t>
            </a:r>
          </a:p>
          <a:p>
            <a:pPr lvl="1">
              <a:buFont typeface="Courier New" panose="02070309020205020404" pitchFamily="49" charset="0"/>
              <a:buChar char="o"/>
            </a:pPr>
            <a:r>
              <a:rPr lang="en-US" sz="1300" dirty="0"/>
              <a:t>A new floor for the music room;</a:t>
            </a:r>
          </a:p>
          <a:p>
            <a:pPr lvl="1">
              <a:buFont typeface="Courier New" panose="02070309020205020404" pitchFamily="49" charset="0"/>
              <a:buChar char="o"/>
            </a:pPr>
            <a:r>
              <a:rPr lang="en-US" sz="1300" dirty="0"/>
              <a:t>Removal of asbestos in the course of the electrical work; and</a:t>
            </a:r>
          </a:p>
          <a:p>
            <a:pPr lvl="1">
              <a:buFont typeface="Courier New" panose="02070309020205020404" pitchFamily="49" charset="0"/>
              <a:buChar char="o"/>
            </a:pPr>
            <a:r>
              <a:rPr lang="en-US" sz="1300" dirty="0"/>
              <a:t>Ventilation for the Samaritan Center kitchen.</a:t>
            </a:r>
          </a:p>
          <a:p>
            <a:pPr marL="0" indent="0">
              <a:buNone/>
            </a:pPr>
            <a:r>
              <a:rPr lang="en-US" sz="1300" dirty="0"/>
              <a:t>A portion of the fund is designated to help the Diocese establish a Christian Education Resource Center. A resolution recommending the creation of such a center was passed by this year’s Diocesan Convention, and was referred to the Council of the Diocese to consider the financial feasibility.</a:t>
            </a:r>
          </a:p>
          <a:p>
            <a:pPr marL="0" indent="0">
              <a:buNone/>
            </a:pPr>
            <a:r>
              <a:rPr lang="en-US" sz="1300" dirty="0"/>
              <a:t>1990’s – Cristosal, mission to and with the Episcopal Church in El Salvador, is established. Their programmatic strategy to build a movement for human rights include:</a:t>
            </a:r>
          </a:p>
          <a:p>
            <a:r>
              <a:rPr lang="en-US" sz="1300" dirty="0"/>
              <a:t>Protecting and supporting victims of human rights violations as they seek justice, rebuild their lives, and organize in solidarity with others.</a:t>
            </a:r>
          </a:p>
          <a:p>
            <a:r>
              <a:rPr lang="en-US" sz="1300" dirty="0"/>
              <a:t>Speak truth to power bringing victims’ voices, documenting cases, compiling evidence and reports, and speaking out for justice in communities, municipalities, and using national, regional, and international platforms.</a:t>
            </a:r>
          </a:p>
        </p:txBody>
      </p:sp>
      <p:sp>
        <p:nvSpPr>
          <p:cNvPr id="4" name="Footer Placeholder 3">
            <a:extLst>
              <a:ext uri="{FF2B5EF4-FFF2-40B4-BE49-F238E27FC236}">
                <a16:creationId xmlns:a16="http://schemas.microsoft.com/office/drawing/2014/main" id="{8988B623-8671-4E89-EEC1-A46A5CBA3C1A}"/>
              </a:ext>
            </a:extLst>
          </p:cNvPr>
          <p:cNvSpPr>
            <a:spLocks noGrp="1"/>
          </p:cNvSpPr>
          <p:nvPr>
            <p:ph type="ftr" sz="quarter" idx="11"/>
          </p:nvPr>
        </p:nvSpPr>
        <p:spPr/>
        <p:txBody>
          <a:bodyPr/>
          <a:lstStyle/>
          <a:p>
            <a:r>
              <a:rPr lang="en-US"/>
              <a:t>St. Paul's Syracuse</a:t>
            </a:r>
          </a:p>
        </p:txBody>
      </p:sp>
      <p:sp>
        <p:nvSpPr>
          <p:cNvPr id="5" name="Slide Number Placeholder 4">
            <a:extLst>
              <a:ext uri="{FF2B5EF4-FFF2-40B4-BE49-F238E27FC236}">
                <a16:creationId xmlns:a16="http://schemas.microsoft.com/office/drawing/2014/main" id="{AC6EA5EB-21D9-6554-2627-0DC6264CF510}"/>
              </a:ext>
            </a:extLst>
          </p:cNvPr>
          <p:cNvSpPr>
            <a:spLocks noGrp="1"/>
          </p:cNvSpPr>
          <p:nvPr>
            <p:ph type="sldNum" sz="quarter" idx="12"/>
          </p:nvPr>
        </p:nvSpPr>
        <p:spPr/>
        <p:txBody>
          <a:bodyPr/>
          <a:lstStyle/>
          <a:p>
            <a:fld id="{6BA51501-9E64-4CFA-A450-83960C307C87}" type="slidenum">
              <a:rPr lang="en-US" smtClean="0"/>
              <a:t>39</a:t>
            </a:fld>
            <a:endParaRPr lang="en-US"/>
          </a:p>
        </p:txBody>
      </p:sp>
    </p:spTree>
    <p:extLst>
      <p:ext uri="{BB962C8B-B14F-4D97-AF65-F5344CB8AC3E}">
        <p14:creationId xmlns:p14="http://schemas.microsoft.com/office/powerpoint/2010/main" val="26504476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sz="4000" dirty="0"/>
              <a:t>182</a:t>
            </a:r>
            <a:r>
              <a:rPr lang="en-US" sz="4000" dirty="0"/>
              <a:t>4 </a:t>
            </a:r>
            <a:r>
              <a:rPr sz="4000" dirty="0"/>
              <a:t>–</a:t>
            </a:r>
            <a:r>
              <a:rPr lang="en-US" sz="4000" dirty="0"/>
              <a:t> </a:t>
            </a:r>
            <a:r>
              <a:rPr sz="4000" dirty="0"/>
              <a:t>18</a:t>
            </a:r>
            <a:r>
              <a:rPr lang="en-US" sz="4000" dirty="0"/>
              <a:t>26</a:t>
            </a:r>
            <a:endParaRPr sz="4000" dirty="0"/>
          </a:p>
        </p:txBody>
      </p:sp>
      <p:sp>
        <p:nvSpPr>
          <p:cNvPr id="6" name="Content Placeholder 5">
            <a:extLst>
              <a:ext uri="{FF2B5EF4-FFF2-40B4-BE49-F238E27FC236}">
                <a16:creationId xmlns:a16="http://schemas.microsoft.com/office/drawing/2014/main" id="{A137D1F9-044F-A180-D86E-8825E7FA8EA5}"/>
              </a:ext>
            </a:extLst>
          </p:cNvPr>
          <p:cNvSpPr>
            <a:spLocks noGrp="1"/>
          </p:cNvSpPr>
          <p:nvPr>
            <p:ph idx="1"/>
          </p:nvPr>
        </p:nvSpPr>
        <p:spPr>
          <a:xfrm>
            <a:off x="628650" y="1501629"/>
            <a:ext cx="7886700" cy="4675334"/>
          </a:xfrm>
        </p:spPr>
        <p:txBody>
          <a:bodyPr>
            <a:normAutofit/>
          </a:bodyPr>
          <a:lstStyle/>
          <a:p>
            <a:pPr marL="0" indent="0">
              <a:buNone/>
            </a:pPr>
            <a:r>
              <a:rPr lang="en-US" sz="1300" dirty="0"/>
              <a:t>– October - Episcopalians determined they were strong enough to form a parish and to build their own church. The founding of the First Baptist Society in 1821, could have been an influencing factor, and the Episcopalians shared the Baptist meeting house until they could afford to build their own church. A committee was formed, composed of John Durnford (first village newspaperman, first village treasurer, and first junior warden of St. Paul’s), Archy Kasson, and John Rogers (one of the first village trustees), all St. Paul’s vestrymen, to select a sight for an Episcopal Church. Thomas Peck, a young Deacon from Onondaga Hill, was also involved. Durnford found the small triangular meadow located on the southeast corner of East Genesee, Washington and Warren Streets, and only a block from the Syracuse House. The church was given a gift of this land for $1, from Moses D. Burnet, an agent for the Syracuse Company, the new owner of the Walton Tract, whom correctly saw churches as major contributors to consolidating the community on a permanent basis, John Wall was contracted to build the church. Construction started in 1825, but didn’t finish until 1827.</a:t>
            </a:r>
          </a:p>
          <a:p>
            <a:pPr marL="0" indent="0">
              <a:buNone/>
            </a:pPr>
            <a:r>
              <a:rPr lang="en-US" sz="1300" dirty="0"/>
              <a:t>1825 – the community of Syracuse was incorporated.</a:t>
            </a:r>
          </a:p>
          <a:p>
            <a:pPr marL="0" indent="0">
              <a:buNone/>
            </a:pPr>
            <a:r>
              <a:rPr lang="en-US" sz="1300" dirty="0"/>
              <a:t>1826 - May 22 - in the District School House on Willow Street, the Deacon John McCarthy presided over a meeting in which the Wardens and Vestry were elected, making this the first “St. Paul’s Church in Syracuse”, in the original diocese of NY. </a:t>
            </a:r>
          </a:p>
          <a:p>
            <a:pPr marL="0" indent="0">
              <a:buNone/>
            </a:pPr>
            <a:r>
              <a:rPr lang="en-US" sz="1300" dirty="0"/>
              <a:t>The first St. Paul’s Church was:</a:t>
            </a:r>
          </a:p>
          <a:p>
            <a:r>
              <a:rPr lang="en-US" sz="1300" dirty="0"/>
              <a:t>A white clapboard wooden structure - 41’ by 52’, which sat on a two-foot wall of cut stone.</a:t>
            </a:r>
          </a:p>
          <a:p>
            <a:r>
              <a:rPr lang="en-US" sz="1300" dirty="0"/>
              <a:t>It had a shallow pitched roof above about twenty-foot-high side walls. </a:t>
            </a:r>
          </a:p>
          <a:p>
            <a:r>
              <a:rPr lang="en-US" sz="1300" dirty="0"/>
              <a:t>A square tower rose almost a further twenty feet above the roof at the east end. There was some plain castellation around the four sides of the top of the tower and at the east and west ends of the roof. The four corners of the church and tower were all crowned by pinnacles. </a:t>
            </a:r>
          </a:p>
          <a:p>
            <a:pPr marL="0" indent="0">
              <a:buNone/>
            </a:pPr>
            <a:endParaRPr lang="en-US" sz="1400" dirty="0"/>
          </a:p>
        </p:txBody>
      </p:sp>
      <p:sp>
        <p:nvSpPr>
          <p:cNvPr id="4" name="Footer Placeholder 3">
            <a:extLst>
              <a:ext uri="{FF2B5EF4-FFF2-40B4-BE49-F238E27FC236}">
                <a16:creationId xmlns:a16="http://schemas.microsoft.com/office/drawing/2014/main" id="{5B0AF13A-78D0-3486-4C91-7768AD9A7D9B}"/>
              </a:ext>
            </a:extLst>
          </p:cNvPr>
          <p:cNvSpPr>
            <a:spLocks noGrp="1"/>
          </p:cNvSpPr>
          <p:nvPr>
            <p:ph type="ftr" sz="quarter" idx="11"/>
          </p:nvPr>
        </p:nvSpPr>
        <p:spPr/>
        <p:txBody>
          <a:bodyPr/>
          <a:lstStyle/>
          <a:p>
            <a:r>
              <a:rPr lang="en-US"/>
              <a:t>St. Paul's Syracuse</a:t>
            </a:r>
          </a:p>
        </p:txBody>
      </p:sp>
      <p:sp>
        <p:nvSpPr>
          <p:cNvPr id="5" name="Slide Number Placeholder 4">
            <a:extLst>
              <a:ext uri="{FF2B5EF4-FFF2-40B4-BE49-F238E27FC236}">
                <a16:creationId xmlns:a16="http://schemas.microsoft.com/office/drawing/2014/main" id="{45441563-1987-2AE3-0218-480DEC2FCE77}"/>
              </a:ext>
            </a:extLst>
          </p:cNvPr>
          <p:cNvSpPr>
            <a:spLocks noGrp="1"/>
          </p:cNvSpPr>
          <p:nvPr>
            <p:ph type="sldNum" sz="quarter" idx="12"/>
          </p:nvPr>
        </p:nvSpPr>
        <p:spPr/>
        <p:txBody>
          <a:bodyPr/>
          <a:lstStyle/>
          <a:p>
            <a:fld id="{C1FF6DA9-008F-8B48-92A6-B652298478BF}" type="slidenum">
              <a:rPr lang="en-US" smtClean="0"/>
              <a:t>4</a:t>
            </a:fld>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9FA5CA-4DDF-36AA-100D-9D26218BBB9D}"/>
              </a:ext>
            </a:extLst>
          </p:cNvPr>
          <p:cNvSpPr>
            <a:spLocks noGrp="1"/>
          </p:cNvSpPr>
          <p:nvPr>
            <p:ph type="title"/>
          </p:nvPr>
        </p:nvSpPr>
        <p:spPr/>
        <p:txBody>
          <a:bodyPr>
            <a:normAutofit/>
          </a:bodyPr>
          <a:lstStyle/>
          <a:p>
            <a:r>
              <a:rPr lang="en-US" sz="4000" dirty="0"/>
              <a:t>1992 - </a:t>
            </a:r>
            <a:r>
              <a:rPr lang="en-US" sz="4000" dirty="0">
                <a:solidFill>
                  <a:srgbClr val="FF0000"/>
                </a:solidFill>
              </a:rPr>
              <a:t>1999</a:t>
            </a:r>
          </a:p>
        </p:txBody>
      </p:sp>
      <p:sp>
        <p:nvSpPr>
          <p:cNvPr id="3" name="Content Placeholder 2">
            <a:extLst>
              <a:ext uri="{FF2B5EF4-FFF2-40B4-BE49-F238E27FC236}">
                <a16:creationId xmlns:a16="http://schemas.microsoft.com/office/drawing/2014/main" id="{0581A4B3-0C21-2A22-D761-0CCFBECE7AC6}"/>
              </a:ext>
            </a:extLst>
          </p:cNvPr>
          <p:cNvSpPr>
            <a:spLocks noGrp="1"/>
          </p:cNvSpPr>
          <p:nvPr>
            <p:ph idx="1"/>
          </p:nvPr>
        </p:nvSpPr>
        <p:spPr>
          <a:xfrm>
            <a:off x="628650" y="1501629"/>
            <a:ext cx="7886700" cy="4675334"/>
          </a:xfrm>
        </p:spPr>
        <p:txBody>
          <a:bodyPr>
            <a:normAutofit fontScale="92500" lnSpcReduction="10000"/>
          </a:bodyPr>
          <a:lstStyle/>
          <a:p>
            <a:r>
              <a:rPr lang="en-US" sz="1300" dirty="0"/>
              <a:t>Challenging and holding judicial systems accountable to defend rights and guarantee democracy through legal action, policy work, and public development.</a:t>
            </a:r>
          </a:p>
          <a:p>
            <a:r>
              <a:rPr lang="en-US" sz="1300" dirty="0"/>
              <a:t>Promote dialogue at every level to raise the voices of victims, propose solutions, facilitate inclusion, and encourage people to participate in transforming their societies in favor of human rights.</a:t>
            </a:r>
          </a:p>
          <a:p>
            <a:pPr marL="0" indent="0">
              <a:buNone/>
            </a:pPr>
            <a:r>
              <a:rPr lang="en-US" sz="1300" dirty="0">
                <a:solidFill>
                  <a:srgbClr val="FF0000"/>
                </a:solidFill>
              </a:rPr>
              <a:t>1991 – July – Richard Allen Bower becomes the Dean of St. Paul’s Cathedral.</a:t>
            </a:r>
          </a:p>
          <a:p>
            <a:pPr marL="0" indent="0">
              <a:buNone/>
            </a:pPr>
            <a:r>
              <a:rPr lang="en-US" sz="1300" dirty="0"/>
              <a:t>1993 – April - St. Paul’s starts holding an annual “Crime Victims’ Vigil” thanks to the efforts of Rev. Paul Metzler, Episcopal priest and Director of the Center for Living with Loss at the Hospice of CNY. The vigil was for families and friends of crime victims to gather together to remember those cut down by violence. Rev. Paul Metzler is husband to St. Paul’s </a:t>
            </a:r>
            <a:r>
              <a:rPr lang="en-US" sz="1300" dirty="0">
                <a:solidFill>
                  <a:srgbClr val="FF0000"/>
                </a:solidFill>
              </a:rPr>
              <a:t>Canon (and eventually Interim Rector and Dean)</a:t>
            </a:r>
            <a:r>
              <a:rPr lang="en-US" sz="1300" dirty="0"/>
              <a:t> Martie Metzler.</a:t>
            </a:r>
          </a:p>
          <a:p>
            <a:pPr marL="0" indent="0">
              <a:buNone/>
            </a:pPr>
            <a:r>
              <a:rPr lang="en-US" sz="1300" dirty="0"/>
              <a:t>1995 – Summer – Sacristy was renovated again by adding a center island with a sink for the us of the Flower Guild. The floor was also replaced.</a:t>
            </a:r>
          </a:p>
          <a:p>
            <a:pPr marL="0" indent="0">
              <a:buNone/>
            </a:pPr>
            <a:r>
              <a:rPr lang="en-US" sz="1300" dirty="0">
                <a:solidFill>
                  <a:srgbClr val="FF0000"/>
                </a:solidFill>
              </a:rPr>
              <a:t>1997 – Creation of the </a:t>
            </a:r>
            <a:r>
              <a:rPr lang="en-US" sz="1300" i="1" dirty="0">
                <a:solidFill>
                  <a:srgbClr val="FF0000"/>
                </a:solidFill>
              </a:rPr>
              <a:t>School of Christian Living, </a:t>
            </a:r>
            <a:r>
              <a:rPr lang="en-US" sz="1300" dirty="0">
                <a:solidFill>
                  <a:srgbClr val="FF0000"/>
                </a:solidFill>
              </a:rPr>
              <a:t>the Director being The Rev. Canon Martha (Martie) Metzler, Interim Dean of St. Paul’s Cathedral. Following the tradition of the </a:t>
            </a:r>
            <a:r>
              <a:rPr lang="en-US" sz="1300" i="1" dirty="0">
                <a:solidFill>
                  <a:srgbClr val="FF0000"/>
                </a:solidFill>
              </a:rPr>
              <a:t>Church of the Saviour</a:t>
            </a:r>
            <a:r>
              <a:rPr lang="en-US" sz="1300" dirty="0">
                <a:solidFill>
                  <a:srgbClr val="FF0000"/>
                </a:solidFill>
              </a:rPr>
              <a:t> in Washington, DC, it is understood that the journey to which people are called have four inseparable, and equally important aspects:</a:t>
            </a:r>
          </a:p>
          <a:p>
            <a:r>
              <a:rPr lang="en-US" sz="1300" dirty="0">
                <a:solidFill>
                  <a:srgbClr val="FF0000"/>
                </a:solidFill>
              </a:rPr>
              <a:t>Inward journey;</a:t>
            </a:r>
          </a:p>
          <a:p>
            <a:r>
              <a:rPr lang="en-US" sz="1300" dirty="0">
                <a:solidFill>
                  <a:srgbClr val="FF0000"/>
                </a:solidFill>
              </a:rPr>
              <a:t>Outward journey;</a:t>
            </a:r>
          </a:p>
          <a:p>
            <a:r>
              <a:rPr lang="en-US" sz="1300" dirty="0">
                <a:solidFill>
                  <a:srgbClr val="FF0000"/>
                </a:solidFill>
              </a:rPr>
              <a:t>Journey in Community; and</a:t>
            </a:r>
          </a:p>
          <a:p>
            <a:r>
              <a:rPr lang="en-US" sz="1300" dirty="0">
                <a:solidFill>
                  <a:srgbClr val="FF0000"/>
                </a:solidFill>
              </a:rPr>
              <a:t>Journey in Faith Commitment.</a:t>
            </a:r>
          </a:p>
          <a:p>
            <a:pPr marL="0" indent="0">
              <a:buNone/>
            </a:pPr>
            <a:r>
              <a:rPr lang="en-US" sz="1300" dirty="0">
                <a:solidFill>
                  <a:srgbClr val="FF0000"/>
                </a:solidFill>
              </a:rPr>
              <a:t>The School offered classes to help people grow in prayer, how to lead a disciplined spiritual life, how to share faith in a community, and how to understand how Christians can care and advocate for all people, including the poor and marginalized. People from many different churches and those with no church affiliation, were welcomed to the school by teachers and leaders from Episcopal, Lutheran, Roman Catholic, and other churches.</a:t>
            </a:r>
          </a:p>
          <a:p>
            <a:pPr marL="0" indent="0">
              <a:buNone/>
            </a:pPr>
            <a:endParaRPr lang="en-US" sz="1300" dirty="0">
              <a:solidFill>
                <a:srgbClr val="FF0000"/>
              </a:solidFill>
            </a:endParaRPr>
          </a:p>
          <a:p>
            <a:endParaRPr lang="en-US" sz="1300" dirty="0">
              <a:solidFill>
                <a:srgbClr val="FF0000"/>
              </a:solidFill>
            </a:endParaRPr>
          </a:p>
          <a:p>
            <a:pPr marL="0" indent="0">
              <a:buNone/>
            </a:pPr>
            <a:endParaRPr lang="en-US" dirty="0"/>
          </a:p>
        </p:txBody>
      </p:sp>
      <p:sp>
        <p:nvSpPr>
          <p:cNvPr id="4" name="Footer Placeholder 3">
            <a:extLst>
              <a:ext uri="{FF2B5EF4-FFF2-40B4-BE49-F238E27FC236}">
                <a16:creationId xmlns:a16="http://schemas.microsoft.com/office/drawing/2014/main" id="{E8C5C58D-674A-85DF-8A13-930C95E870E0}"/>
              </a:ext>
            </a:extLst>
          </p:cNvPr>
          <p:cNvSpPr>
            <a:spLocks noGrp="1"/>
          </p:cNvSpPr>
          <p:nvPr>
            <p:ph type="ftr" sz="quarter" idx="11"/>
          </p:nvPr>
        </p:nvSpPr>
        <p:spPr/>
        <p:txBody>
          <a:bodyPr/>
          <a:lstStyle/>
          <a:p>
            <a:r>
              <a:rPr lang="en-US"/>
              <a:t>St. Paul's Syracuse</a:t>
            </a:r>
          </a:p>
        </p:txBody>
      </p:sp>
      <p:sp>
        <p:nvSpPr>
          <p:cNvPr id="5" name="Slide Number Placeholder 4">
            <a:extLst>
              <a:ext uri="{FF2B5EF4-FFF2-40B4-BE49-F238E27FC236}">
                <a16:creationId xmlns:a16="http://schemas.microsoft.com/office/drawing/2014/main" id="{63B5B614-F5CC-04C9-BC59-D4F790E9508F}"/>
              </a:ext>
            </a:extLst>
          </p:cNvPr>
          <p:cNvSpPr>
            <a:spLocks noGrp="1"/>
          </p:cNvSpPr>
          <p:nvPr>
            <p:ph type="sldNum" sz="quarter" idx="12"/>
          </p:nvPr>
        </p:nvSpPr>
        <p:spPr/>
        <p:txBody>
          <a:bodyPr/>
          <a:lstStyle/>
          <a:p>
            <a:fld id="{6BA51501-9E64-4CFA-A450-83960C307C87}" type="slidenum">
              <a:rPr lang="en-US" smtClean="0"/>
              <a:t>40</a:t>
            </a:fld>
            <a:endParaRPr lang="en-US"/>
          </a:p>
        </p:txBody>
      </p:sp>
    </p:spTree>
    <p:extLst>
      <p:ext uri="{BB962C8B-B14F-4D97-AF65-F5344CB8AC3E}">
        <p14:creationId xmlns:p14="http://schemas.microsoft.com/office/powerpoint/2010/main" val="285763189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676454-D5C9-3C8D-4E93-469E2F12C54B}"/>
              </a:ext>
            </a:extLst>
          </p:cNvPr>
          <p:cNvSpPr>
            <a:spLocks noGrp="1"/>
          </p:cNvSpPr>
          <p:nvPr>
            <p:ph type="title"/>
          </p:nvPr>
        </p:nvSpPr>
        <p:spPr/>
        <p:txBody>
          <a:bodyPr>
            <a:normAutofit/>
          </a:bodyPr>
          <a:lstStyle/>
          <a:p>
            <a:r>
              <a:rPr lang="en-US" sz="4000" dirty="0"/>
              <a:t>20</a:t>
            </a:r>
            <a:r>
              <a:rPr lang="en-US" sz="4000" dirty="0">
                <a:solidFill>
                  <a:srgbClr val="FF0000"/>
                </a:solidFill>
              </a:rPr>
              <a:t>00</a:t>
            </a:r>
            <a:r>
              <a:rPr lang="en-US" sz="4000" dirty="0"/>
              <a:t> - 2020</a:t>
            </a:r>
          </a:p>
        </p:txBody>
      </p:sp>
      <p:sp>
        <p:nvSpPr>
          <p:cNvPr id="3" name="Content Placeholder 2">
            <a:extLst>
              <a:ext uri="{FF2B5EF4-FFF2-40B4-BE49-F238E27FC236}">
                <a16:creationId xmlns:a16="http://schemas.microsoft.com/office/drawing/2014/main" id="{9EC572E1-AFBD-B652-B65A-07171B4F76E7}"/>
              </a:ext>
            </a:extLst>
          </p:cNvPr>
          <p:cNvSpPr>
            <a:spLocks noGrp="1"/>
          </p:cNvSpPr>
          <p:nvPr>
            <p:ph idx="1"/>
          </p:nvPr>
        </p:nvSpPr>
        <p:spPr>
          <a:xfrm>
            <a:off x="628650" y="1501629"/>
            <a:ext cx="7886700" cy="4675334"/>
          </a:xfrm>
        </p:spPr>
        <p:txBody>
          <a:bodyPr/>
          <a:lstStyle/>
          <a:p>
            <a:pPr marL="0" indent="0">
              <a:buNone/>
            </a:pPr>
            <a:r>
              <a:rPr lang="en-US" sz="1300" dirty="0">
                <a:solidFill>
                  <a:srgbClr val="FF0000"/>
                </a:solidFill>
              </a:rPr>
              <a:t>2000 – September – Dean Bower retires.</a:t>
            </a:r>
          </a:p>
          <a:p>
            <a:pPr marL="0" indent="0">
              <a:buNone/>
            </a:pPr>
            <a:r>
              <a:rPr lang="en-US" sz="1300" dirty="0">
                <a:solidFill>
                  <a:srgbClr val="FF0000"/>
                </a:solidFill>
              </a:rPr>
              <a:t>2002 – January 26 – St. Paul’s welcomes Mark A. Giroux as the new Dean and Rector.</a:t>
            </a:r>
          </a:p>
          <a:p>
            <a:pPr marL="0" indent="0">
              <a:buNone/>
            </a:pPr>
            <a:r>
              <a:rPr lang="en-US" sz="1300" dirty="0"/>
              <a:t>2017 – May 24 – Illini 4000 for Cancer Bike Group (27+ bikers) are fed and stay overnight in St. Paul’s. Started in 2007 and formed by students from the University of Illinois at Urbana-Champaign, the Illini 4000 is a non-profit organization dedicated to documenting the American cancer experience, raising funds for cancer research  and patient support services, as well as spreading awareness for the fight against cancer through annual cross-country (4000 miles) bike rides.</a:t>
            </a:r>
            <a:endParaRPr lang="en-US" sz="1300" dirty="0">
              <a:solidFill>
                <a:srgbClr val="FF0000"/>
              </a:solidFill>
            </a:endParaRPr>
          </a:p>
          <a:p>
            <a:pPr marL="0" indent="0">
              <a:buNone/>
            </a:pPr>
            <a:r>
              <a:rPr lang="en-US" sz="1300" dirty="0">
                <a:solidFill>
                  <a:srgbClr val="FF0000"/>
                </a:solidFill>
              </a:rPr>
              <a:t>2020 – Covid-19 pandemic hits the United States, killing many people. This same year St. Paul’s started a capital campaign to raise almost $2 million to rehabilitate the parish house and preserve the Hadley Chapel. Partners for Sacred Places was retained to serve as the church’s capital campaign consultants. Because of the pandemic the successful “Open Doors” campaign was conducted almost entirely by virtual video-conferencing.</a:t>
            </a:r>
          </a:p>
          <a:p>
            <a:pPr marL="0" indent="0">
              <a:buNone/>
            </a:pPr>
            <a:endParaRPr lang="en-US" dirty="0"/>
          </a:p>
        </p:txBody>
      </p:sp>
      <p:sp>
        <p:nvSpPr>
          <p:cNvPr id="4" name="Footer Placeholder 3">
            <a:extLst>
              <a:ext uri="{FF2B5EF4-FFF2-40B4-BE49-F238E27FC236}">
                <a16:creationId xmlns:a16="http://schemas.microsoft.com/office/drawing/2014/main" id="{1193EDD6-F8F2-865B-D4DA-0C19D6ABA5E4}"/>
              </a:ext>
            </a:extLst>
          </p:cNvPr>
          <p:cNvSpPr>
            <a:spLocks noGrp="1"/>
          </p:cNvSpPr>
          <p:nvPr>
            <p:ph type="ftr" sz="quarter" idx="11"/>
          </p:nvPr>
        </p:nvSpPr>
        <p:spPr/>
        <p:txBody>
          <a:bodyPr/>
          <a:lstStyle/>
          <a:p>
            <a:r>
              <a:rPr lang="en-US"/>
              <a:t>St. Paul's Syracuse</a:t>
            </a:r>
          </a:p>
        </p:txBody>
      </p:sp>
      <p:sp>
        <p:nvSpPr>
          <p:cNvPr id="5" name="Slide Number Placeholder 4">
            <a:extLst>
              <a:ext uri="{FF2B5EF4-FFF2-40B4-BE49-F238E27FC236}">
                <a16:creationId xmlns:a16="http://schemas.microsoft.com/office/drawing/2014/main" id="{DD7940D9-6246-C5F7-478F-D78947CCEF0D}"/>
              </a:ext>
            </a:extLst>
          </p:cNvPr>
          <p:cNvSpPr>
            <a:spLocks noGrp="1"/>
          </p:cNvSpPr>
          <p:nvPr>
            <p:ph type="sldNum" sz="quarter" idx="12"/>
          </p:nvPr>
        </p:nvSpPr>
        <p:spPr/>
        <p:txBody>
          <a:bodyPr/>
          <a:lstStyle/>
          <a:p>
            <a:fld id="{6BA51501-9E64-4CFA-A450-83960C307C87}" type="slidenum">
              <a:rPr lang="en-US" smtClean="0"/>
              <a:t>41</a:t>
            </a:fld>
            <a:endParaRPr lang="en-US"/>
          </a:p>
        </p:txBody>
      </p:sp>
    </p:spTree>
    <p:extLst>
      <p:ext uri="{BB962C8B-B14F-4D97-AF65-F5344CB8AC3E}">
        <p14:creationId xmlns:p14="http://schemas.microsoft.com/office/powerpoint/2010/main" val="17838412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sz="4000" dirty="0"/>
              <a:t>18</a:t>
            </a:r>
            <a:r>
              <a:rPr lang="en-US" sz="4000" dirty="0"/>
              <a:t>26 - 1827</a:t>
            </a:r>
            <a:endParaRPr sz="4000" dirty="0"/>
          </a:p>
        </p:txBody>
      </p:sp>
      <p:sp>
        <p:nvSpPr>
          <p:cNvPr id="6" name="Content Placeholder 5">
            <a:extLst>
              <a:ext uri="{FF2B5EF4-FFF2-40B4-BE49-F238E27FC236}">
                <a16:creationId xmlns:a16="http://schemas.microsoft.com/office/drawing/2014/main" id="{E6BA7B24-59C0-FAB2-4253-F8A4D367096B}"/>
              </a:ext>
            </a:extLst>
          </p:cNvPr>
          <p:cNvSpPr>
            <a:spLocks noGrp="1"/>
          </p:cNvSpPr>
          <p:nvPr>
            <p:ph idx="1"/>
          </p:nvPr>
        </p:nvSpPr>
        <p:spPr>
          <a:xfrm>
            <a:off x="628650" y="1501629"/>
            <a:ext cx="7886700" cy="4675334"/>
          </a:xfrm>
        </p:spPr>
        <p:txBody>
          <a:bodyPr>
            <a:noAutofit/>
          </a:bodyPr>
          <a:lstStyle/>
          <a:p>
            <a:r>
              <a:rPr lang="en-US" sz="1300" dirty="0"/>
              <a:t>Three small lancet-shaped windows of plain glass, with green shutters, were on each of the long walls. Three long, clear lancet windows were on the east wall – one above the door and one on each side of it. There was also one lancet window on the west wall above the altar. The unusual arrangement of a west end altar was probably due to the topography of the site. </a:t>
            </a:r>
          </a:p>
          <a:p>
            <a:r>
              <a:rPr lang="en-US" sz="1300" dirty="0"/>
              <a:t>Upon entering the church on the east side, one would see a vestry room on the right, and stairs on the left leading to a raised gallery above the visitors’ heads. </a:t>
            </a:r>
          </a:p>
          <a:p>
            <a:r>
              <a:rPr lang="en-US" sz="1300" dirty="0"/>
              <a:t>There were two side aisles in the nave which held rows of closed, colonial type pews with doors and foot stoves, which also extended on both sides of the Chancel. One of these pews near the Chancel was traditionally occupied by young men. </a:t>
            </a:r>
          </a:p>
          <a:p>
            <a:r>
              <a:rPr lang="en-US" sz="1300" dirty="0"/>
              <a:t>The Church had a raised pulpit, a large lectern, and a fine Altar topped by a slab of Onondaga limestone (which was eventually transferred to the Altar of the second St. Paul’s). </a:t>
            </a:r>
          </a:p>
          <a:p>
            <a:r>
              <a:rPr lang="en-US" sz="1300" dirty="0"/>
              <a:t>This Church could probably provide seats for about 200 worshippers, and about three-quarters of the pews were rented. </a:t>
            </a:r>
          </a:p>
          <a:p>
            <a:r>
              <a:rPr lang="en-US" sz="1300" dirty="0"/>
              <a:t>It was lit by candles until 1831. </a:t>
            </a:r>
          </a:p>
          <a:p>
            <a:r>
              <a:rPr lang="en-US" sz="1300" dirty="0"/>
              <a:t>In front of the church, facing east, was a lawn and shrubbery, a straight walk to the church door and a low white picket fence surrounding the lawn. </a:t>
            </a:r>
          </a:p>
          <a:p>
            <a:r>
              <a:rPr lang="en-US" sz="1300" dirty="0"/>
              <a:t>At the east end was a well, used by the public.</a:t>
            </a:r>
          </a:p>
          <a:p>
            <a:pPr marL="0" indent="0">
              <a:buNone/>
            </a:pPr>
            <a:r>
              <a:rPr lang="en-US" sz="1300" dirty="0"/>
              <a:t>1826 - September – Bishop John Henry Hobart, NYC, confirmed six persons into the Episcopal Church in the Baptist Meeting House located between West Genesee and West Willow Streets.</a:t>
            </a:r>
          </a:p>
          <a:p>
            <a:pPr marL="0" indent="0">
              <a:buNone/>
            </a:pPr>
            <a:r>
              <a:rPr lang="en-US" sz="1300" dirty="0"/>
              <a:t>1827 - September - the church was ready for use. The first resident missionary was Rev. William Barlow.</a:t>
            </a:r>
          </a:p>
          <a:p>
            <a:pPr marL="0" indent="0">
              <a:buNone/>
            </a:pPr>
            <a:endParaRPr lang="en-US" sz="1300" dirty="0"/>
          </a:p>
        </p:txBody>
      </p:sp>
      <p:sp>
        <p:nvSpPr>
          <p:cNvPr id="4" name="Footer Placeholder 3">
            <a:extLst>
              <a:ext uri="{FF2B5EF4-FFF2-40B4-BE49-F238E27FC236}">
                <a16:creationId xmlns:a16="http://schemas.microsoft.com/office/drawing/2014/main" id="{E3111E1B-0BDD-DBD5-92EF-68CAD51AFE00}"/>
              </a:ext>
            </a:extLst>
          </p:cNvPr>
          <p:cNvSpPr>
            <a:spLocks noGrp="1"/>
          </p:cNvSpPr>
          <p:nvPr>
            <p:ph type="ftr" sz="quarter" idx="11"/>
          </p:nvPr>
        </p:nvSpPr>
        <p:spPr/>
        <p:txBody>
          <a:bodyPr/>
          <a:lstStyle/>
          <a:p>
            <a:r>
              <a:rPr lang="en-US"/>
              <a:t>St. Paul's Syracuse</a:t>
            </a:r>
          </a:p>
        </p:txBody>
      </p:sp>
      <p:sp>
        <p:nvSpPr>
          <p:cNvPr id="5" name="Slide Number Placeholder 4">
            <a:extLst>
              <a:ext uri="{FF2B5EF4-FFF2-40B4-BE49-F238E27FC236}">
                <a16:creationId xmlns:a16="http://schemas.microsoft.com/office/drawing/2014/main" id="{3B2CEDCD-888C-CB11-BF14-4E143B31BC91}"/>
              </a:ext>
            </a:extLst>
          </p:cNvPr>
          <p:cNvSpPr>
            <a:spLocks noGrp="1"/>
          </p:cNvSpPr>
          <p:nvPr>
            <p:ph type="sldNum" sz="quarter" idx="12"/>
          </p:nvPr>
        </p:nvSpPr>
        <p:spPr/>
        <p:txBody>
          <a:bodyPr/>
          <a:lstStyle/>
          <a:p>
            <a:fld id="{C1FF6DA9-008F-8B48-92A6-B652298478BF}" type="slidenum">
              <a:rPr lang="en-US" smtClean="0"/>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99D0A0-8338-C943-4453-881E10D06E25}"/>
              </a:ext>
            </a:extLst>
          </p:cNvPr>
          <p:cNvSpPr>
            <a:spLocks noGrp="1"/>
          </p:cNvSpPr>
          <p:nvPr>
            <p:ph type="title"/>
          </p:nvPr>
        </p:nvSpPr>
        <p:spPr/>
        <p:txBody>
          <a:bodyPr>
            <a:normAutofit/>
          </a:bodyPr>
          <a:lstStyle/>
          <a:p>
            <a:r>
              <a:rPr lang="en-US" sz="4000" dirty="0"/>
              <a:t>1827 - 1834</a:t>
            </a:r>
          </a:p>
        </p:txBody>
      </p:sp>
      <p:sp>
        <p:nvSpPr>
          <p:cNvPr id="3" name="Content Placeholder 2">
            <a:extLst>
              <a:ext uri="{FF2B5EF4-FFF2-40B4-BE49-F238E27FC236}">
                <a16:creationId xmlns:a16="http://schemas.microsoft.com/office/drawing/2014/main" id="{E637FE2B-2106-27B6-6EDC-DDC5C1B83993}"/>
              </a:ext>
            </a:extLst>
          </p:cNvPr>
          <p:cNvSpPr>
            <a:spLocks noGrp="1"/>
          </p:cNvSpPr>
          <p:nvPr>
            <p:ph idx="1"/>
          </p:nvPr>
        </p:nvSpPr>
        <p:spPr>
          <a:xfrm>
            <a:off x="628650" y="1501629"/>
            <a:ext cx="7886700" cy="4675334"/>
          </a:xfrm>
        </p:spPr>
        <p:txBody>
          <a:bodyPr>
            <a:noAutofit/>
          </a:bodyPr>
          <a:lstStyle/>
          <a:p>
            <a:pPr marL="0" indent="0">
              <a:buNone/>
            </a:pPr>
            <a:r>
              <a:rPr lang="en-US" sz="1400" dirty="0"/>
              <a:t>- </a:t>
            </a:r>
            <a:r>
              <a:rPr lang="en-US" sz="1300" dirty="0"/>
              <a:t>September 12 – the church was consecrated by Bishop Hobart, Bishop of New York State and rector of Trinity Church in New York City. </a:t>
            </a:r>
          </a:p>
          <a:p>
            <a:pPr marL="0" indent="0">
              <a:buNone/>
            </a:pPr>
            <a:r>
              <a:rPr lang="en-US" sz="1300" dirty="0"/>
              <a:t>1828 – February - The church closed its doors due to unhappy circumstances and idle gossip concerning Mr. Barlow’s character forcing him to resign even though he was exonerated by the Vestry and the Bishop, and didn’t reopen for full use until 1830.</a:t>
            </a:r>
          </a:p>
          <a:p>
            <a:pPr marL="0" indent="0">
              <a:buNone/>
            </a:pPr>
            <a:r>
              <a:rPr lang="en-US" sz="1300" dirty="0"/>
              <a:t>1830 – May 1 - The Rev. Palmer Dyer became St. Paul’s rector, and under his leadership, some important events happened:</a:t>
            </a:r>
          </a:p>
          <a:p>
            <a:r>
              <a:rPr lang="en-US" sz="1300" dirty="0"/>
              <a:t>He almost doubled the size of the congregation (to 50 communicants);</a:t>
            </a:r>
          </a:p>
          <a:p>
            <a:r>
              <a:rPr lang="en-US" sz="1300" dirty="0"/>
              <a:t>1832 - The installation of an 864-pound church bell, an organ (possibly a reed organ commonly called an harmonium) and a choir. The bell was used to call people together for all Church affairs, and was also used by the City as a fire alarm;</a:t>
            </a:r>
          </a:p>
          <a:p>
            <a:r>
              <a:rPr lang="en-US" sz="1300" dirty="0"/>
              <a:t>The organization of a Parish Library, which became the first Public Library in Syracuse;</a:t>
            </a:r>
          </a:p>
          <a:p>
            <a:r>
              <a:rPr lang="en-US" sz="1300" dirty="0"/>
              <a:t>The beginning of the church registry and Sunday School (which had at one time 137 pupils);</a:t>
            </a:r>
          </a:p>
          <a:p>
            <a:r>
              <a:rPr lang="en-US" sz="1300" dirty="0"/>
              <a:t>He and the Vestry made great strides in easing the financial burden of the Parish; and</a:t>
            </a:r>
          </a:p>
          <a:p>
            <a:r>
              <a:rPr lang="en-US" sz="1300" dirty="0"/>
              <a:t>1832 - Laying of the cornerstone of the “Apostolic Church” St. Mark’s, in Geddes, NY, by the Rev. Thomas Meachem. The first chapel of St. Paul’s.</a:t>
            </a:r>
          </a:p>
          <a:p>
            <a:pPr marL="0" indent="0">
              <a:buNone/>
            </a:pPr>
            <a:r>
              <a:rPr lang="en-US" sz="1300" dirty="0"/>
              <a:t>1832 – May 27 – First public marriage ever celebrated in the village of Syracuse was conducted by Rev. Palmer Dyer.</a:t>
            </a:r>
          </a:p>
          <a:p>
            <a:pPr marL="0" indent="0">
              <a:buNone/>
            </a:pPr>
            <a:r>
              <a:rPr lang="en-US" sz="1300" dirty="0"/>
              <a:t>1834 - Rev. Dyer leaves.</a:t>
            </a:r>
          </a:p>
        </p:txBody>
      </p:sp>
      <p:sp>
        <p:nvSpPr>
          <p:cNvPr id="4" name="Footer Placeholder 3">
            <a:extLst>
              <a:ext uri="{FF2B5EF4-FFF2-40B4-BE49-F238E27FC236}">
                <a16:creationId xmlns:a16="http://schemas.microsoft.com/office/drawing/2014/main" id="{373D4F09-22E1-2930-7B73-3909EC383349}"/>
              </a:ext>
            </a:extLst>
          </p:cNvPr>
          <p:cNvSpPr>
            <a:spLocks noGrp="1"/>
          </p:cNvSpPr>
          <p:nvPr>
            <p:ph type="ftr" sz="quarter" idx="11"/>
          </p:nvPr>
        </p:nvSpPr>
        <p:spPr/>
        <p:txBody>
          <a:bodyPr/>
          <a:lstStyle/>
          <a:p>
            <a:r>
              <a:rPr lang="en-US"/>
              <a:t>St. Paul's Syracuse</a:t>
            </a:r>
          </a:p>
        </p:txBody>
      </p:sp>
      <p:sp>
        <p:nvSpPr>
          <p:cNvPr id="5" name="Slide Number Placeholder 4">
            <a:extLst>
              <a:ext uri="{FF2B5EF4-FFF2-40B4-BE49-F238E27FC236}">
                <a16:creationId xmlns:a16="http://schemas.microsoft.com/office/drawing/2014/main" id="{A07952F5-72EE-0D7C-CE3E-CF3114EDD529}"/>
              </a:ext>
            </a:extLst>
          </p:cNvPr>
          <p:cNvSpPr>
            <a:spLocks noGrp="1"/>
          </p:cNvSpPr>
          <p:nvPr>
            <p:ph type="sldNum" sz="quarter" idx="12"/>
          </p:nvPr>
        </p:nvSpPr>
        <p:spPr/>
        <p:txBody>
          <a:bodyPr/>
          <a:lstStyle/>
          <a:p>
            <a:fld id="{6BA51501-9E64-4CFA-A450-83960C307C87}" type="slidenum">
              <a:rPr lang="en-US" smtClean="0"/>
              <a:t>6</a:t>
            </a:fld>
            <a:endParaRPr lang="en-US"/>
          </a:p>
        </p:txBody>
      </p:sp>
    </p:spTree>
    <p:extLst>
      <p:ext uri="{BB962C8B-B14F-4D97-AF65-F5344CB8AC3E}">
        <p14:creationId xmlns:p14="http://schemas.microsoft.com/office/powerpoint/2010/main" val="5914789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sz="4000" dirty="0"/>
              <a:t>18</a:t>
            </a:r>
            <a:r>
              <a:rPr lang="en-US" sz="4000" dirty="0"/>
              <a:t>34 </a:t>
            </a:r>
            <a:r>
              <a:rPr sz="4000" dirty="0"/>
              <a:t>–</a:t>
            </a:r>
            <a:r>
              <a:rPr lang="en-US" sz="4000" dirty="0"/>
              <a:t> </a:t>
            </a:r>
            <a:r>
              <a:rPr sz="4000" dirty="0"/>
              <a:t>184</a:t>
            </a:r>
            <a:r>
              <a:rPr lang="en-US" sz="4000" dirty="0"/>
              <a:t>1</a:t>
            </a:r>
            <a:endParaRPr sz="4000" dirty="0"/>
          </a:p>
        </p:txBody>
      </p:sp>
      <p:sp>
        <p:nvSpPr>
          <p:cNvPr id="6" name="Content Placeholder 5">
            <a:extLst>
              <a:ext uri="{FF2B5EF4-FFF2-40B4-BE49-F238E27FC236}">
                <a16:creationId xmlns:a16="http://schemas.microsoft.com/office/drawing/2014/main" id="{76DF9146-80FA-B466-0D6F-38AD0EB4440B}"/>
              </a:ext>
            </a:extLst>
          </p:cNvPr>
          <p:cNvSpPr>
            <a:spLocks noGrp="1"/>
          </p:cNvSpPr>
          <p:nvPr>
            <p:ph idx="1"/>
          </p:nvPr>
        </p:nvSpPr>
        <p:spPr>
          <a:xfrm>
            <a:off x="628650" y="1501629"/>
            <a:ext cx="7886700" cy="4675334"/>
          </a:xfrm>
        </p:spPr>
        <p:txBody>
          <a:bodyPr>
            <a:noAutofit/>
          </a:bodyPr>
          <a:lstStyle/>
          <a:p>
            <a:pPr marL="0" indent="0">
              <a:buNone/>
            </a:pPr>
            <a:r>
              <a:rPr lang="en-US" sz="1300" dirty="0"/>
              <a:t>From 1834 to 1840, the duration of rectorships of St. Paul’s were brief, though each rector added to the spiritual and material growth of the parish.</a:t>
            </a:r>
          </a:p>
          <a:p>
            <a:pPr marL="0" indent="0">
              <a:buNone/>
            </a:pPr>
            <a:r>
              <a:rPr lang="en-US" sz="1300" dirty="0"/>
              <a:t>1839 – Diocese of Western New York was established and St. Paul’s was included in this new Diocese. </a:t>
            </a:r>
          </a:p>
          <a:p>
            <a:pPr marL="0" indent="0">
              <a:buNone/>
            </a:pPr>
            <a:r>
              <a:rPr lang="en-US" sz="1300" dirty="0"/>
              <a:t>          - As a result of the completion of the Erie Canal and the resulting growth of Syracuse, Zion Church membership gradually declined and the church on Onondaga Hill was abandoned by the Episcopalians and adopted by the Methodists. It was torn down in 1877. A lasting record of Zion Church is a copper plate, taken from the cornerstone when the church was demolished, and given to the Onondaga Historical Association.</a:t>
            </a:r>
          </a:p>
          <a:p>
            <a:pPr marL="0" indent="0">
              <a:buNone/>
            </a:pPr>
            <a:r>
              <a:rPr lang="en-US" sz="1300" dirty="0"/>
              <a:t>1840 – December 1 - The Rev. Henry Gregory became rector, and stayed for eight years. During his pastorate, the number of individuals in the parish grew from 400 to 690, though communicants went from 76 to 144. The Sunday School grew from 60 to 115.</a:t>
            </a:r>
          </a:p>
          <a:p>
            <a:pPr marL="0" indent="0">
              <a:buNone/>
            </a:pPr>
            <a:r>
              <a:rPr lang="en-US" sz="1300" dirty="0"/>
              <a:t>          - Continuing with the establishment of the Syracuse Public Library, Mrs. Hiram Putnam and Mrs. Lewis H. Redfield set up a cabinet of books in St. Paul’s. (This cabinet is now with the Onondaga Historical Association).</a:t>
            </a:r>
          </a:p>
          <a:p>
            <a:pPr marL="0" indent="0">
              <a:buNone/>
            </a:pPr>
            <a:r>
              <a:rPr lang="en-US" sz="1300" dirty="0"/>
              <a:t>1841 - January 27 - under Rev. Gregory, a lot (Block 108) was purchased for a new stone church. It was the site of an old Post Office on the northwest corner of Warren and Fayette Streets. The Chancery Court approved the Vestry’s petition, which, among other things, stated that the parish had been inconvenienced by the recent railroad construction through Washington Street, and noted that Trinity Church, NYC, held the mortgage on the Genesee lot which St. Paul’s wished to transfer to the Warren Street property. Daniel Elliot of Syracuse was contracted to build the new church. Mr. Elliot, along with two other men, bought the Genesee lot. The first St. Paul’s Church was sold to St. Mary’s Catholic Parish (all but the bell) and moved to the northwest corner of Montgomery and Madison Streets in 1842. </a:t>
            </a:r>
          </a:p>
          <a:p>
            <a:pPr marL="0" indent="0">
              <a:buNone/>
            </a:pPr>
            <a:r>
              <a:rPr lang="en-US" sz="1300" dirty="0"/>
              <a:t>          – July 2 – the cornerstone of the second St. Paul’s was laid. The church would be built of native stone in the Gothic style.</a:t>
            </a:r>
          </a:p>
          <a:p>
            <a:pPr marL="0" indent="0">
              <a:buNone/>
            </a:pPr>
            <a:endParaRPr lang="en-US" sz="1400" dirty="0"/>
          </a:p>
        </p:txBody>
      </p:sp>
      <p:sp>
        <p:nvSpPr>
          <p:cNvPr id="4" name="Footer Placeholder 3">
            <a:extLst>
              <a:ext uri="{FF2B5EF4-FFF2-40B4-BE49-F238E27FC236}">
                <a16:creationId xmlns:a16="http://schemas.microsoft.com/office/drawing/2014/main" id="{3ACE5E94-5E1A-30B6-01C4-03613D79A1EF}"/>
              </a:ext>
            </a:extLst>
          </p:cNvPr>
          <p:cNvSpPr>
            <a:spLocks noGrp="1"/>
          </p:cNvSpPr>
          <p:nvPr>
            <p:ph type="ftr" sz="quarter" idx="11"/>
          </p:nvPr>
        </p:nvSpPr>
        <p:spPr/>
        <p:txBody>
          <a:bodyPr/>
          <a:lstStyle/>
          <a:p>
            <a:r>
              <a:rPr lang="en-US"/>
              <a:t>St. Paul's Syracuse</a:t>
            </a:r>
          </a:p>
        </p:txBody>
      </p:sp>
      <p:sp>
        <p:nvSpPr>
          <p:cNvPr id="5" name="Slide Number Placeholder 4">
            <a:extLst>
              <a:ext uri="{FF2B5EF4-FFF2-40B4-BE49-F238E27FC236}">
                <a16:creationId xmlns:a16="http://schemas.microsoft.com/office/drawing/2014/main" id="{025EAEE4-D517-5470-B0C6-65521F7747D9}"/>
              </a:ext>
            </a:extLst>
          </p:cNvPr>
          <p:cNvSpPr>
            <a:spLocks noGrp="1"/>
          </p:cNvSpPr>
          <p:nvPr>
            <p:ph type="sldNum" sz="quarter" idx="12"/>
          </p:nvPr>
        </p:nvSpPr>
        <p:spPr/>
        <p:txBody>
          <a:bodyPr/>
          <a:lstStyle/>
          <a:p>
            <a:fld id="{C1FF6DA9-008F-8B48-92A6-B652298478BF}" type="slidenum">
              <a:rPr lang="en-US" smtClean="0"/>
              <a:t>7</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36A203-25E1-0637-8C3C-441698D2A5B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B820B96-9389-5C32-A558-2F9328B071EF}"/>
              </a:ext>
            </a:extLst>
          </p:cNvPr>
          <p:cNvSpPr>
            <a:spLocks noGrp="1"/>
          </p:cNvSpPr>
          <p:nvPr>
            <p:ph type="title"/>
          </p:nvPr>
        </p:nvSpPr>
        <p:spPr/>
        <p:txBody>
          <a:bodyPr>
            <a:normAutofit/>
          </a:bodyPr>
          <a:lstStyle/>
          <a:p>
            <a:r>
              <a:rPr sz="4000" dirty="0"/>
              <a:t>18</a:t>
            </a:r>
            <a:r>
              <a:rPr lang="en-US" sz="4000" dirty="0"/>
              <a:t>42</a:t>
            </a:r>
            <a:endParaRPr sz="4000" dirty="0"/>
          </a:p>
        </p:txBody>
      </p:sp>
      <p:sp>
        <p:nvSpPr>
          <p:cNvPr id="6" name="Content Placeholder 5">
            <a:extLst>
              <a:ext uri="{FF2B5EF4-FFF2-40B4-BE49-F238E27FC236}">
                <a16:creationId xmlns:a16="http://schemas.microsoft.com/office/drawing/2014/main" id="{008D59E1-B922-2914-709E-AEB199D35EE5}"/>
              </a:ext>
            </a:extLst>
          </p:cNvPr>
          <p:cNvSpPr>
            <a:spLocks noGrp="1"/>
          </p:cNvSpPr>
          <p:nvPr>
            <p:ph idx="1"/>
          </p:nvPr>
        </p:nvSpPr>
        <p:spPr>
          <a:xfrm>
            <a:off x="628650" y="1501629"/>
            <a:ext cx="7886700" cy="4675334"/>
          </a:xfrm>
        </p:spPr>
        <p:txBody>
          <a:bodyPr>
            <a:noAutofit/>
          </a:bodyPr>
          <a:lstStyle/>
          <a:p>
            <a:pPr marL="0" indent="0">
              <a:buNone/>
            </a:pPr>
            <a:r>
              <a:rPr lang="en-US" sz="1300"/>
              <a:t>1842 </a:t>
            </a:r>
            <a:r>
              <a:rPr lang="en-US" sz="1300" dirty="0"/>
              <a:t>– April 10 - The last service held in the first church.</a:t>
            </a:r>
          </a:p>
          <a:p>
            <a:pPr marL="0" indent="0">
              <a:buNone/>
            </a:pPr>
            <a:r>
              <a:rPr lang="en-US" sz="1300" dirty="0"/>
              <a:t>          - July 1 – The second church was formally opened for services.</a:t>
            </a:r>
          </a:p>
          <a:p>
            <a:pPr marL="0" indent="0">
              <a:buNone/>
            </a:pPr>
            <a:r>
              <a:rPr lang="en-US" sz="1300" dirty="0"/>
              <a:t>          – July 5 - Bishop William H. DeLancy of Western New York consecrated the new church. </a:t>
            </a:r>
          </a:p>
          <a:p>
            <a:pPr marL="0" indent="0">
              <a:buNone/>
            </a:pPr>
            <a:r>
              <a:rPr lang="en-US" sz="1300" dirty="0"/>
              <a:t>Description of the second St. Paul’s Church:</a:t>
            </a:r>
          </a:p>
          <a:p>
            <a:pPr marL="285750" indent="-285750"/>
            <a:r>
              <a:rPr lang="en-US" sz="1300" dirty="0"/>
              <a:t>The Vestry room was located at the west end of the building with a north outside entrance door. </a:t>
            </a:r>
          </a:p>
          <a:p>
            <a:pPr marL="285750" indent="-285750"/>
            <a:r>
              <a:rPr lang="en-US" sz="1300" dirty="0"/>
              <a:t>The east main entrance rose five stone steps from the ground to a porch which opened into the nave. </a:t>
            </a:r>
          </a:p>
          <a:p>
            <a:pPr marL="285750" indent="-285750"/>
            <a:r>
              <a:rPr lang="en-US" sz="1300" dirty="0"/>
              <a:t>Dimensions of the church were 51 feet N-S by 116 feet E-W. The stone base was three feet above the ground, and the walls were two feet thick. The building was of native stone and built in the late Gothic, or Perpendicular, style. The nave was about 40 feet high and the walls, to north and south, were supported each by four buttresses, surmounted by pinnacles.</a:t>
            </a:r>
          </a:p>
          <a:p>
            <a:pPr marL="285750" indent="-285750"/>
            <a:r>
              <a:rPr lang="en-US" sz="1300" dirty="0"/>
              <a:t>There was a churchyard to the south of the building which had a front of 39 feet along Warren Street. The whole site was enclosed by a white wicket fence.</a:t>
            </a:r>
          </a:p>
          <a:p>
            <a:pPr marL="285750" indent="-285750"/>
            <a:r>
              <a:rPr lang="en-US" sz="1300" dirty="0"/>
              <a:t>Above the east entrance was a tower made in two parts, the bottom part of stone and the top of wood. The bottom section was only about ten feet higher than the roof and was pierced by twin lancet windows on each side, and held a 1,700-pound bell. The bell came from the first church and had been recast of bronze in 1843 by O. Hanks of Troy, NY.  The stone half of the tower had a pinnacle at each corner. Above this was a wooden belfry pierced by louvered windows on each side. Mounted on the belfry were battlements with four finials, each with a lightning rod. The total height of the tower and belfry was 110 feet. Towards the end of the church’s life the wooden extension to the tower was removed.</a:t>
            </a:r>
          </a:p>
        </p:txBody>
      </p:sp>
      <p:sp>
        <p:nvSpPr>
          <p:cNvPr id="4" name="Footer Placeholder 3">
            <a:extLst>
              <a:ext uri="{FF2B5EF4-FFF2-40B4-BE49-F238E27FC236}">
                <a16:creationId xmlns:a16="http://schemas.microsoft.com/office/drawing/2014/main" id="{DFF72F1C-DD11-BE11-DE9F-CB4875859922}"/>
              </a:ext>
            </a:extLst>
          </p:cNvPr>
          <p:cNvSpPr>
            <a:spLocks noGrp="1"/>
          </p:cNvSpPr>
          <p:nvPr>
            <p:ph type="ftr" sz="quarter" idx="11"/>
          </p:nvPr>
        </p:nvSpPr>
        <p:spPr/>
        <p:txBody>
          <a:bodyPr/>
          <a:lstStyle/>
          <a:p>
            <a:r>
              <a:rPr lang="en-US"/>
              <a:t>St. Paul's Syracuse</a:t>
            </a:r>
          </a:p>
        </p:txBody>
      </p:sp>
      <p:sp>
        <p:nvSpPr>
          <p:cNvPr id="5" name="Slide Number Placeholder 4">
            <a:extLst>
              <a:ext uri="{FF2B5EF4-FFF2-40B4-BE49-F238E27FC236}">
                <a16:creationId xmlns:a16="http://schemas.microsoft.com/office/drawing/2014/main" id="{55A0362F-A65A-F273-4C98-DAD3114C1F54}"/>
              </a:ext>
            </a:extLst>
          </p:cNvPr>
          <p:cNvSpPr>
            <a:spLocks noGrp="1"/>
          </p:cNvSpPr>
          <p:nvPr>
            <p:ph type="sldNum" sz="quarter" idx="12"/>
          </p:nvPr>
        </p:nvSpPr>
        <p:spPr/>
        <p:txBody>
          <a:bodyPr/>
          <a:lstStyle/>
          <a:p>
            <a:fld id="{C1FF6DA9-008F-8B48-92A6-B652298478BF}" type="slidenum">
              <a:rPr lang="en-US" smtClean="0"/>
              <a:t>8</a:t>
            </a:fld>
            <a:endParaRPr lang="en-US"/>
          </a:p>
        </p:txBody>
      </p:sp>
    </p:spTree>
    <p:extLst>
      <p:ext uri="{BB962C8B-B14F-4D97-AF65-F5344CB8AC3E}">
        <p14:creationId xmlns:p14="http://schemas.microsoft.com/office/powerpoint/2010/main" val="27135780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2F2520-92A3-8F89-A72F-C0F96EF7E6F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8BC7A6-EFFB-D0AA-4AB0-24ABCF86A831}"/>
              </a:ext>
            </a:extLst>
          </p:cNvPr>
          <p:cNvSpPr>
            <a:spLocks noGrp="1"/>
          </p:cNvSpPr>
          <p:nvPr>
            <p:ph type="title"/>
          </p:nvPr>
        </p:nvSpPr>
        <p:spPr/>
        <p:txBody>
          <a:bodyPr>
            <a:normAutofit/>
          </a:bodyPr>
          <a:lstStyle/>
          <a:p>
            <a:r>
              <a:rPr sz="4000" dirty="0"/>
              <a:t>18</a:t>
            </a:r>
            <a:r>
              <a:rPr lang="en-US" sz="4000" dirty="0"/>
              <a:t>42</a:t>
            </a:r>
            <a:endParaRPr sz="4000" dirty="0"/>
          </a:p>
        </p:txBody>
      </p:sp>
      <p:sp>
        <p:nvSpPr>
          <p:cNvPr id="6" name="Content Placeholder 5">
            <a:extLst>
              <a:ext uri="{FF2B5EF4-FFF2-40B4-BE49-F238E27FC236}">
                <a16:creationId xmlns:a16="http://schemas.microsoft.com/office/drawing/2014/main" id="{7CC4AA74-A2C0-81D7-0F7F-CFAA43BCE1AF}"/>
              </a:ext>
            </a:extLst>
          </p:cNvPr>
          <p:cNvSpPr>
            <a:spLocks noGrp="1"/>
          </p:cNvSpPr>
          <p:nvPr>
            <p:ph idx="1"/>
          </p:nvPr>
        </p:nvSpPr>
        <p:spPr>
          <a:xfrm>
            <a:off x="628650" y="1501629"/>
            <a:ext cx="7886700" cy="4675334"/>
          </a:xfrm>
        </p:spPr>
        <p:txBody>
          <a:bodyPr>
            <a:normAutofit fontScale="92500" lnSpcReduction="20000"/>
          </a:bodyPr>
          <a:lstStyle/>
          <a:p>
            <a:pPr marL="285750" indent="-285750"/>
            <a:r>
              <a:rPr lang="en-US" sz="1400" dirty="0"/>
              <a:t>The nave had three large, clear, triformed lancet windows on each side, and a comparable window of five lancets set in the west wall above the chancel. </a:t>
            </a:r>
          </a:p>
          <a:p>
            <a:pPr marL="285750" indent="-285750"/>
            <a:r>
              <a:rPr lang="en-US" sz="1400" dirty="0"/>
              <a:t>All windows, doors, and the ceiling had flat arches.</a:t>
            </a:r>
          </a:p>
          <a:p>
            <a:pPr marL="285750" indent="-285750"/>
            <a:r>
              <a:rPr lang="en-US" sz="1400" dirty="0"/>
              <a:t>The roof had wooden shingles.</a:t>
            </a:r>
          </a:p>
          <a:p>
            <a:pPr marL="285750" indent="-285750"/>
            <a:r>
              <a:rPr lang="en-US" sz="1400" dirty="0"/>
              <a:t>The interior was chaste and simple. It was heated by stoves and lit by oil lamps hung from the ceiling. The ceiling was plain and virtually horizontal. It had a fine Perpendicular-style arch at the entrance to the Chancel.</a:t>
            </a:r>
          </a:p>
          <a:p>
            <a:pPr marL="285750" indent="-285750"/>
            <a:r>
              <a:rPr lang="en-US" sz="1400" dirty="0"/>
              <a:t>The nave had two aisles which divided the nave into three sections. The center section faced the sanctuary and contained the choice seats. The other two smaller sections faced the chancel walls. Each pew had oak buttons on the door. Most pews (around 90) were leased or rented, though one was for “widows”. The total number of worshippers who could be seated was about 600.</a:t>
            </a:r>
          </a:p>
          <a:p>
            <a:pPr marL="285750" indent="-285750"/>
            <a:r>
              <a:rPr lang="en-US" sz="1400" dirty="0"/>
              <a:t>The chancel was a carpeted platform raised three steps from floor level. On the second step was the lectern and pulpit.</a:t>
            </a:r>
          </a:p>
          <a:p>
            <a:pPr marL="285750" indent="-285750"/>
            <a:r>
              <a:rPr lang="en-US" sz="1400" dirty="0"/>
              <a:t>Beyond the top step was a recessed, rectangular sanctuary, in which were the Bishop’s and Rector’s chairs, a communion rail, and an altar (or table as it was called then, and topped by the block of Onondaga limestone from the first church). The large window over the altar had reredos on either side which went almost to the ceiling, and the adjacent walls were painted blue.</a:t>
            </a:r>
          </a:p>
          <a:p>
            <a:pPr marL="285750" indent="-285750"/>
            <a:r>
              <a:rPr lang="en-US" sz="1400" dirty="0"/>
              <a:t>There may have been a small sacristy south of the altar.</a:t>
            </a:r>
          </a:p>
          <a:p>
            <a:pPr marL="285750" indent="-285750"/>
            <a:r>
              <a:rPr lang="en-US" sz="1400" dirty="0"/>
              <a:t>At the east end of the church was an organ loft and gallery from which a stair, leading from the belfry, gave access to the first floor. The organ came from Zion Church on Onondaga Hill.</a:t>
            </a:r>
          </a:p>
          <a:p>
            <a:pPr marL="285750" indent="-285750"/>
            <a:r>
              <a:rPr lang="en-US" sz="1400" dirty="0"/>
              <a:t>The chancel furnishings were furnished by the “ladies” of St. Paul’s.</a:t>
            </a:r>
          </a:p>
          <a:p>
            <a:pPr marL="285750" indent="-285750"/>
            <a:r>
              <a:rPr lang="en-US" sz="1400" dirty="0"/>
              <a:t>Several changes were made to the physical structure of the church during Dr. Gregory’s remaining ministry years, such as:</a:t>
            </a:r>
          </a:p>
        </p:txBody>
      </p:sp>
      <p:sp>
        <p:nvSpPr>
          <p:cNvPr id="4" name="Footer Placeholder 3">
            <a:extLst>
              <a:ext uri="{FF2B5EF4-FFF2-40B4-BE49-F238E27FC236}">
                <a16:creationId xmlns:a16="http://schemas.microsoft.com/office/drawing/2014/main" id="{216BA9BF-585C-F1E2-8E2B-26A6DC62243C}"/>
              </a:ext>
            </a:extLst>
          </p:cNvPr>
          <p:cNvSpPr>
            <a:spLocks noGrp="1"/>
          </p:cNvSpPr>
          <p:nvPr>
            <p:ph type="ftr" sz="quarter" idx="11"/>
          </p:nvPr>
        </p:nvSpPr>
        <p:spPr/>
        <p:txBody>
          <a:bodyPr/>
          <a:lstStyle/>
          <a:p>
            <a:r>
              <a:rPr lang="en-US"/>
              <a:t>St. Paul's Syracuse</a:t>
            </a:r>
            <a:endParaRPr lang="en-US" dirty="0"/>
          </a:p>
        </p:txBody>
      </p:sp>
      <p:sp>
        <p:nvSpPr>
          <p:cNvPr id="5" name="Slide Number Placeholder 4">
            <a:extLst>
              <a:ext uri="{FF2B5EF4-FFF2-40B4-BE49-F238E27FC236}">
                <a16:creationId xmlns:a16="http://schemas.microsoft.com/office/drawing/2014/main" id="{AD75D1B5-CB28-E3A8-386A-5B4D484A1937}"/>
              </a:ext>
            </a:extLst>
          </p:cNvPr>
          <p:cNvSpPr>
            <a:spLocks noGrp="1"/>
          </p:cNvSpPr>
          <p:nvPr>
            <p:ph type="sldNum" sz="quarter" idx="12"/>
          </p:nvPr>
        </p:nvSpPr>
        <p:spPr/>
        <p:txBody>
          <a:bodyPr/>
          <a:lstStyle/>
          <a:p>
            <a:fld id="{C1FF6DA9-008F-8B48-92A6-B652298478BF}" type="slidenum">
              <a:rPr lang="en-US" smtClean="0"/>
              <a:t>9</a:t>
            </a:fld>
            <a:endParaRPr lang="en-US"/>
          </a:p>
        </p:txBody>
      </p:sp>
    </p:spTree>
    <p:extLst>
      <p:ext uri="{BB962C8B-B14F-4D97-AF65-F5344CB8AC3E}">
        <p14:creationId xmlns:p14="http://schemas.microsoft.com/office/powerpoint/2010/main" val="1433902693"/>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121186</TotalTime>
  <Words>14659</Words>
  <Application>Microsoft Office PowerPoint</Application>
  <PresentationFormat>On-screen Show (4:3)</PresentationFormat>
  <Paragraphs>533</Paragraphs>
  <Slides>41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41</vt:i4>
      </vt:variant>
    </vt:vector>
  </HeadingPairs>
  <TitlesOfParts>
    <vt:vector size="47" baseType="lpstr">
      <vt:lpstr>Arial</vt:lpstr>
      <vt:lpstr>Calibri</vt:lpstr>
      <vt:lpstr>Calibri Light</vt:lpstr>
      <vt:lpstr>Courier New</vt:lpstr>
      <vt:lpstr>Wingdings</vt:lpstr>
      <vt:lpstr>Custom Design</vt:lpstr>
      <vt:lpstr>St. Paul’s Church History Timeline</vt:lpstr>
      <vt:lpstr>1803 – 1816</vt:lpstr>
      <vt:lpstr>1817 – 1824</vt:lpstr>
      <vt:lpstr>1824 – 1826</vt:lpstr>
      <vt:lpstr>1826 - 1827</vt:lpstr>
      <vt:lpstr>1827 - 1834</vt:lpstr>
      <vt:lpstr>1834 – 1841</vt:lpstr>
      <vt:lpstr>1842</vt:lpstr>
      <vt:lpstr>1842</vt:lpstr>
      <vt:lpstr>1842 - 1847</vt:lpstr>
      <vt:lpstr>1848 – 1853</vt:lpstr>
      <vt:lpstr>1854 – 1858</vt:lpstr>
      <vt:lpstr>1859 - 1867</vt:lpstr>
      <vt:lpstr>1868 - 1870 </vt:lpstr>
      <vt:lpstr>1871 – 1874</vt:lpstr>
      <vt:lpstr>1875 – 1882</vt:lpstr>
      <vt:lpstr>1882</vt:lpstr>
      <vt:lpstr>1882 - 1884</vt:lpstr>
      <vt:lpstr>1884–1885</vt:lpstr>
      <vt:lpstr>1885</vt:lpstr>
      <vt:lpstr>1885</vt:lpstr>
      <vt:lpstr>1885 - 1895 </vt:lpstr>
      <vt:lpstr>1896 - 1903</vt:lpstr>
      <vt:lpstr>1904–1907</vt:lpstr>
      <vt:lpstr>1907–1914</vt:lpstr>
      <vt:lpstr>1915–1917</vt:lpstr>
      <vt:lpstr>1918 – 1930</vt:lpstr>
      <vt:lpstr>1931–1936</vt:lpstr>
      <vt:lpstr>1937 - 1948</vt:lpstr>
      <vt:lpstr>1948 - 1950</vt:lpstr>
      <vt:lpstr>1951</vt:lpstr>
      <vt:lpstr>1952 - 1955</vt:lpstr>
      <vt:lpstr>1956 - 1958</vt:lpstr>
      <vt:lpstr>1958 - 1966</vt:lpstr>
      <vt:lpstr>1967 - 1971</vt:lpstr>
      <vt:lpstr>1971 - 1975</vt:lpstr>
      <vt:lpstr>1976 - 1979</vt:lpstr>
      <vt:lpstr>1980 - 1987</vt:lpstr>
      <vt:lpstr>1989 - 1992</vt:lpstr>
      <vt:lpstr>1992 - 1999</vt:lpstr>
      <vt:lpstr>2000 - 2020</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Marion Greenhalgh</dc:creator>
  <cp:keywords/>
  <dc:description>generated using python-pptx</dc:description>
  <cp:lastModifiedBy>Marion Greenhalgh</cp:lastModifiedBy>
  <cp:revision>13</cp:revision>
  <cp:lastPrinted>2025-09-22T01:14:49Z</cp:lastPrinted>
  <dcterms:created xsi:type="dcterms:W3CDTF">2013-01-27T09:14:16Z</dcterms:created>
  <dcterms:modified xsi:type="dcterms:W3CDTF">2026-02-09T01:56:40Z</dcterms:modified>
  <cp:category/>
</cp:coreProperties>
</file>